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312" r:id="rId2"/>
    <p:sldId id="326" r:id="rId3"/>
    <p:sldId id="313" r:id="rId4"/>
    <p:sldId id="314" r:id="rId5"/>
    <p:sldId id="315" r:id="rId6"/>
    <p:sldId id="316" r:id="rId7"/>
    <p:sldId id="317" r:id="rId8"/>
    <p:sldId id="318" r:id="rId9"/>
    <p:sldId id="293" r:id="rId10"/>
    <p:sldId id="320" r:id="rId11"/>
    <p:sldId id="272" r:id="rId12"/>
    <p:sldId id="271" r:id="rId13"/>
    <p:sldId id="321" r:id="rId14"/>
    <p:sldId id="322" r:id="rId15"/>
    <p:sldId id="323" r:id="rId16"/>
    <p:sldId id="324" r:id="rId17"/>
    <p:sldId id="310" r:id="rId18"/>
    <p:sldId id="267" r:id="rId19"/>
  </p:sldIdLst>
  <p:sldSz cx="12192000" cy="6858000"/>
  <p:notesSz cx="7102475" cy="9388475"/>
  <p:embeddedFontLst>
    <p:embeddedFont>
      <p:font typeface="Aptos" panose="020B00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Nunito Sans" pitchFamily="2" charset="77"/>
      <p:regular r:id="rId29"/>
      <p:bold r:id="rId30"/>
      <p:italic r:id="rId31"/>
      <p:boldItalic r:id="rId32"/>
    </p:embeddedFont>
    <p:embeddedFont>
      <p:font typeface="Nunito Sans Normal" pitchFamily="2" charset="77"/>
      <p:regular r:id="rId33"/>
      <p:bold r:id="rId34"/>
      <p:italic r:id="rId35"/>
      <p:boldItalic r:id="rId36"/>
    </p:embeddedFont>
    <p:embeddedFont>
      <p:font typeface="Poppins" pitchFamily="2" charset="77"/>
      <p:regular r:id="rId37"/>
      <p:bold r:id="rId38"/>
      <p:italic r:id="rId39"/>
      <p:boldItalic r:id="rId40"/>
    </p:embeddedFont>
    <p:embeddedFont>
      <p:font typeface="Segoe UI" panose="020B0502040204020203"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MWou8bGcTSMQIVrOXrj/g==" hashData="soDonTxgIjYS5MXLVjsknoQSzaqtGRb0uCeiCS4JPfLLGo8bMOhZwABQNB7dYely2OxzQLcYRUDlnAg1bdz/0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52EF14-0A76-4314-6A06-BA9469AD9800}" name="Ashley Cooper" initials="AC" userId="09ea0fc682b88ceb" providerId="Windows Live"/>
  <p188:author id="{F07263CF-E5EA-D595-919F-D8BCDA7038ED}" name="maurice treacy" initials="mt" userId="01058a2c5179197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BE3"/>
    <a:srgbClr val="E5E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7"/>
    <p:restoredTop sz="94642"/>
  </p:normalViewPr>
  <p:slideViewPr>
    <p:cSldViewPr snapToGrid="0">
      <p:cViewPr varScale="1">
        <p:scale>
          <a:sx n="259" d="100"/>
          <a:sy n="259" d="100"/>
        </p:scale>
        <p:origin x="17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viewProps" Target="viewProps.xml"/><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sz="1200" dirty="0">
                <a:solidFill>
                  <a:schemeClr val="accent1"/>
                </a:solidFill>
              </a:rPr>
              <a:t>Use of Funds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85B7-495A-BD87-905CB582B9B9}"/>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85B7-495A-BD87-905CB582B9B9}"/>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3-85B7-495A-BD87-905CB582B9B9}"/>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4-85B7-495A-BD87-905CB582B9B9}"/>
              </c:ext>
            </c:extLst>
          </c:dPt>
          <c:cat>
            <c:strRef>
              <c:f>Sheet1!$A$2:$A$5</c:f>
              <c:strCache>
                <c:ptCount val="4"/>
                <c:pt idx="0">
                  <c:v>CMC &amp; pre-clincal development</c:v>
                </c:pt>
                <c:pt idx="1">
                  <c:v>First-in-man studies</c:v>
                </c:pt>
                <c:pt idx="2">
                  <c:v>Pre-clinical development of PD indication</c:v>
                </c:pt>
                <c:pt idx="3">
                  <c:v>License fees/G&amp;A</c:v>
                </c:pt>
              </c:strCache>
            </c:strRef>
          </c:cat>
          <c:val>
            <c:numRef>
              <c:f>Sheet1!$B$2:$B$5</c:f>
              <c:numCache>
                <c:formatCode>General</c:formatCode>
                <c:ptCount val="4"/>
                <c:pt idx="0">
                  <c:v>12</c:v>
                </c:pt>
                <c:pt idx="1">
                  <c:v>5</c:v>
                </c:pt>
                <c:pt idx="2">
                  <c:v>3</c:v>
                </c:pt>
                <c:pt idx="3">
                  <c:v>1.2</c:v>
                </c:pt>
              </c:numCache>
            </c:numRef>
          </c:val>
          <c:extLst>
            <c:ext xmlns:c16="http://schemas.microsoft.com/office/drawing/2014/chart" uri="{C3380CC4-5D6E-409C-BE32-E72D297353CC}">
              <c16:uniqueId val="{00000000-85B7-495A-BD87-905CB582B9B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651018966995032"/>
          <c:y val="0.68648563661156103"/>
          <c:w val="0.81238564253053058"/>
          <c:h val="0.291731296435524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C79A896-6D1A-E14B-906B-0A8924D93BEF}" type="datetimeFigureOut">
              <a:rPr lang="en-US" smtClean="0"/>
              <a:t>11/15/24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6619853-ADE3-F549-A2E3-ECF74BF30085}" type="slidenum">
              <a:rPr lang="en-US" smtClean="0"/>
              <a:t>‹#›</a:t>
            </a:fld>
            <a:endParaRPr lang="en-US"/>
          </a:p>
        </p:txBody>
      </p:sp>
    </p:spTree>
    <p:extLst>
      <p:ext uri="{BB962C8B-B14F-4D97-AF65-F5344CB8AC3E}">
        <p14:creationId xmlns:p14="http://schemas.microsoft.com/office/powerpoint/2010/main" val="88260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2</a:t>
            </a:fld>
            <a:endParaRPr lang="en-US"/>
          </a:p>
        </p:txBody>
      </p:sp>
    </p:spTree>
    <p:extLst>
      <p:ext uri="{BB962C8B-B14F-4D97-AF65-F5344CB8AC3E}">
        <p14:creationId xmlns:p14="http://schemas.microsoft.com/office/powerpoint/2010/main" val="32135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13</a:t>
            </a:fld>
            <a:endParaRPr lang="en-US"/>
          </a:p>
        </p:txBody>
      </p:sp>
    </p:spTree>
    <p:extLst>
      <p:ext uri="{BB962C8B-B14F-4D97-AF65-F5344CB8AC3E}">
        <p14:creationId xmlns:p14="http://schemas.microsoft.com/office/powerpoint/2010/main" val="34771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14</a:t>
            </a:fld>
            <a:endParaRPr lang="en-US"/>
          </a:p>
        </p:txBody>
      </p:sp>
    </p:spTree>
    <p:extLst>
      <p:ext uri="{BB962C8B-B14F-4D97-AF65-F5344CB8AC3E}">
        <p14:creationId xmlns:p14="http://schemas.microsoft.com/office/powerpoint/2010/main" val="354120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15</a:t>
            </a:fld>
            <a:endParaRPr lang="en-US"/>
          </a:p>
        </p:txBody>
      </p:sp>
    </p:spTree>
    <p:extLst>
      <p:ext uri="{BB962C8B-B14F-4D97-AF65-F5344CB8AC3E}">
        <p14:creationId xmlns:p14="http://schemas.microsoft.com/office/powerpoint/2010/main" val="774404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16</a:t>
            </a:fld>
            <a:endParaRPr lang="en-US"/>
          </a:p>
        </p:txBody>
      </p:sp>
    </p:spTree>
    <p:extLst>
      <p:ext uri="{BB962C8B-B14F-4D97-AF65-F5344CB8AC3E}">
        <p14:creationId xmlns:p14="http://schemas.microsoft.com/office/powerpoint/2010/main" val="144374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17</a:t>
            </a:fld>
            <a:endParaRPr lang="en-US"/>
          </a:p>
        </p:txBody>
      </p:sp>
    </p:spTree>
    <p:extLst>
      <p:ext uri="{BB962C8B-B14F-4D97-AF65-F5344CB8AC3E}">
        <p14:creationId xmlns:p14="http://schemas.microsoft.com/office/powerpoint/2010/main" val="219263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18</a:t>
            </a:fld>
            <a:endParaRPr lang="en-US"/>
          </a:p>
        </p:txBody>
      </p:sp>
    </p:spTree>
    <p:extLst>
      <p:ext uri="{BB962C8B-B14F-4D97-AF65-F5344CB8AC3E}">
        <p14:creationId xmlns:p14="http://schemas.microsoft.com/office/powerpoint/2010/main" val="278665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4</a:t>
            </a:fld>
            <a:endParaRPr lang="en-US"/>
          </a:p>
        </p:txBody>
      </p:sp>
    </p:spTree>
    <p:extLst>
      <p:ext uri="{BB962C8B-B14F-4D97-AF65-F5344CB8AC3E}">
        <p14:creationId xmlns:p14="http://schemas.microsoft.com/office/powerpoint/2010/main" val="344194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5</a:t>
            </a:fld>
            <a:endParaRPr lang="en-US"/>
          </a:p>
        </p:txBody>
      </p:sp>
    </p:spTree>
    <p:extLst>
      <p:ext uri="{BB962C8B-B14F-4D97-AF65-F5344CB8AC3E}">
        <p14:creationId xmlns:p14="http://schemas.microsoft.com/office/powerpoint/2010/main" val="214764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6</a:t>
            </a:fld>
            <a:endParaRPr lang="en-US"/>
          </a:p>
        </p:txBody>
      </p:sp>
    </p:spTree>
    <p:extLst>
      <p:ext uri="{BB962C8B-B14F-4D97-AF65-F5344CB8AC3E}">
        <p14:creationId xmlns:p14="http://schemas.microsoft.com/office/powerpoint/2010/main" val="110605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7</a:t>
            </a:fld>
            <a:endParaRPr lang="en-US"/>
          </a:p>
        </p:txBody>
      </p:sp>
    </p:spTree>
    <p:extLst>
      <p:ext uri="{BB962C8B-B14F-4D97-AF65-F5344CB8AC3E}">
        <p14:creationId xmlns:p14="http://schemas.microsoft.com/office/powerpoint/2010/main" val="96234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8</a:t>
            </a:fld>
            <a:endParaRPr lang="en-US"/>
          </a:p>
        </p:txBody>
      </p:sp>
    </p:spTree>
    <p:extLst>
      <p:ext uri="{BB962C8B-B14F-4D97-AF65-F5344CB8AC3E}">
        <p14:creationId xmlns:p14="http://schemas.microsoft.com/office/powerpoint/2010/main" val="142668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10</a:t>
            </a:fld>
            <a:endParaRPr lang="en-US"/>
          </a:p>
        </p:txBody>
      </p:sp>
    </p:spTree>
    <p:extLst>
      <p:ext uri="{BB962C8B-B14F-4D97-AF65-F5344CB8AC3E}">
        <p14:creationId xmlns:p14="http://schemas.microsoft.com/office/powerpoint/2010/main" val="285871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11</a:t>
            </a:fld>
            <a:endParaRPr lang="en-US"/>
          </a:p>
        </p:txBody>
      </p:sp>
    </p:spTree>
    <p:extLst>
      <p:ext uri="{BB962C8B-B14F-4D97-AF65-F5344CB8AC3E}">
        <p14:creationId xmlns:p14="http://schemas.microsoft.com/office/powerpoint/2010/main" val="260165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19853-ADE3-F549-A2E3-ECF74BF30085}" type="slidenum">
              <a:rPr lang="en-US" smtClean="0"/>
              <a:t>12</a:t>
            </a:fld>
            <a:endParaRPr lang="en-US"/>
          </a:p>
        </p:txBody>
      </p:sp>
    </p:spTree>
    <p:extLst>
      <p:ext uri="{BB962C8B-B14F-4D97-AF65-F5344CB8AC3E}">
        <p14:creationId xmlns:p14="http://schemas.microsoft.com/office/powerpoint/2010/main" val="109646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DE2F-BDD8-10ED-21D3-A12FF2DDE7B0}"/>
              </a:ext>
            </a:extLst>
          </p:cNvPr>
          <p:cNvSpPr>
            <a:spLocks noGrp="1"/>
          </p:cNvSpPr>
          <p:nvPr>
            <p:ph type="ctrTitle"/>
          </p:nvPr>
        </p:nvSpPr>
        <p:spPr>
          <a:xfrm>
            <a:off x="1524000" y="1122363"/>
            <a:ext cx="9144000" cy="2387600"/>
          </a:xfrm>
        </p:spPr>
        <p:txBody>
          <a:bodyPr anchor="b"/>
          <a:lstStyle>
            <a:lvl1pPr algn="ctr">
              <a:defRPr sz="2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5E1D3BB-18EC-66DF-156F-FFF75792C91E}"/>
              </a:ext>
            </a:extLst>
          </p:cNvPr>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4704D33-E8B9-C0A1-0D04-1E7C862FCE2E}"/>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E368D00C-5317-F3FD-36B2-CC11730C7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DA68A-E66D-601F-5137-D90FF6E15EAB}"/>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250783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E53E-B8FE-286C-7B77-63D7A429753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E768136-7E5E-AA42-37E3-752992D151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598ED4-3668-824B-EFB2-4979AD230870}"/>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11175477-DBA5-0588-2164-EF0619B59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08BDC-C5FA-F98A-C968-B7DE5A36166B}"/>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239754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6A628-BB2C-73F4-B448-B8AA2C3C14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E7B23E-F1DE-0BDF-9B95-349AE31891A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93A0D0-5C93-81D4-5DAD-AAABFC2E337A}"/>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91F04851-372A-AB2F-1553-DD13E4FB1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08A62-7CB1-12FB-082E-C065EA747FAC}"/>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111343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2279-BD8B-3820-D125-513DF9C8B7A8}"/>
              </a:ext>
            </a:extLst>
          </p:cNvPr>
          <p:cNvSpPr>
            <a:spLocks noGrp="1"/>
          </p:cNvSpPr>
          <p:nvPr>
            <p:ph type="title"/>
          </p:nvPr>
        </p:nvSpPr>
        <p:spPr/>
        <p:txBody>
          <a:bodyPr/>
          <a:lstStyle>
            <a:lvl1pPr>
              <a:defRPr sz="24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B742FC2-630E-4234-7132-DBA889789DA1}"/>
              </a:ext>
            </a:extLst>
          </p:cNvPr>
          <p:cNvSpPr>
            <a:spLocks noGrp="1"/>
          </p:cNvSpPr>
          <p:nvPr>
            <p:ph idx="1"/>
          </p:nvPr>
        </p:nvSpPr>
        <p:spPr/>
        <p:txBody>
          <a:bodyPr/>
          <a:lstStyle>
            <a:lvl1pPr>
              <a:defRPr sz="1800"/>
            </a:lvl1pPr>
            <a:lvl2pPr>
              <a:defRPr sz="16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2454644-21AE-F319-3FA9-F8A5C4B11C62}"/>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91AA2ECD-20D4-1637-38CB-5200640F7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CED7F-636C-E294-7EBF-230E5B619296}"/>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413127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4E0A-403E-D04C-E2D2-59CE74718A73}"/>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034515F-32B1-68CE-1AD9-764C6087BF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464D9E-9211-25B9-ECDD-FB7487BDF988}"/>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D54268F0-DA2D-76EF-1008-A91E0A5FC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40D91-46FB-3DC8-AA71-EF142AE29109}"/>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241946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7F21-CC11-7C2C-902D-F4AB401732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E2A5437-CE87-621E-B8C5-A3B6D77865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F36875-EF7C-3F5C-088A-A27F75B63BB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EED6227-1A41-86BA-44EB-71601E76091F}"/>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6" name="Footer Placeholder 5">
            <a:extLst>
              <a:ext uri="{FF2B5EF4-FFF2-40B4-BE49-F238E27FC236}">
                <a16:creationId xmlns:a16="http://schemas.microsoft.com/office/drawing/2014/main" id="{67F84D18-2556-AD5C-9C23-1C7047DFD1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4D130-5613-7148-E893-0EF0ECBE7E63}"/>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307688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6D43-A699-4D90-87E4-AE338CD6FFB6}"/>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CB50598-CE39-63A5-3B01-399870304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654139-361A-F2EF-18F6-887AC1CE39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B0B3263-61A3-DF6A-EA26-BF732E74F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22DDF8-1038-EAA4-7A81-CA68962A2A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692EBA4-EF2C-A487-EBA8-2817EF70CD47}"/>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8" name="Footer Placeholder 7">
            <a:extLst>
              <a:ext uri="{FF2B5EF4-FFF2-40B4-BE49-F238E27FC236}">
                <a16:creationId xmlns:a16="http://schemas.microsoft.com/office/drawing/2014/main" id="{CAB00457-C711-3095-4D27-59543B6237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95D828-DEEC-2EFD-7D16-00EABA08FA3D}"/>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37222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D8A1-0DCC-1263-0AF4-9C9B69F1643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AB08142-5D8E-D888-7F3C-628051E6E5A1}"/>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4" name="Footer Placeholder 3">
            <a:extLst>
              <a:ext uri="{FF2B5EF4-FFF2-40B4-BE49-F238E27FC236}">
                <a16:creationId xmlns:a16="http://schemas.microsoft.com/office/drawing/2014/main" id="{E7A62474-4858-F6C9-2AF9-7F3F2570C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DB233-FB0F-59B0-6FD6-3166FC98C96E}"/>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188561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14F8D-B9D2-0FE6-3B63-E638DC3AA7D6}"/>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3" name="Footer Placeholder 2">
            <a:extLst>
              <a:ext uri="{FF2B5EF4-FFF2-40B4-BE49-F238E27FC236}">
                <a16:creationId xmlns:a16="http://schemas.microsoft.com/office/drawing/2014/main" id="{E44B041A-0385-D1FC-329A-C264A945EF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A8AB91-857A-A45B-222F-0BCBE01AB38F}"/>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189535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3CD8-C3E7-E35D-ED98-52DFDAC5BC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E37392C-A717-DDCE-0B49-4E53B5BF8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613EC1F-A1CC-C238-C5E3-A4099BD06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F418C0-EA1A-0064-65EF-F99393AAA741}"/>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6" name="Footer Placeholder 5">
            <a:extLst>
              <a:ext uri="{FF2B5EF4-FFF2-40B4-BE49-F238E27FC236}">
                <a16:creationId xmlns:a16="http://schemas.microsoft.com/office/drawing/2014/main" id="{6DF4F7CE-BF24-1354-915D-C103CCE23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A5310-AD49-CC8F-65CB-87C914011E09}"/>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409511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9493-9C27-DD76-FBBF-18B3A01B453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E6CC34EB-95FE-7425-29C5-E32F878AE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D8AC1-16C1-E149-3FE6-780ED32F1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EE7FFD-1A60-DCA7-A14C-A711849FB48C}"/>
              </a:ext>
            </a:extLst>
          </p:cNvPr>
          <p:cNvSpPr>
            <a:spLocks noGrp="1"/>
          </p:cNvSpPr>
          <p:nvPr>
            <p:ph type="dt" sz="half" idx="10"/>
          </p:nvPr>
        </p:nvSpPr>
        <p:spPr/>
        <p:txBody>
          <a:bodyPr/>
          <a:lstStyle/>
          <a:p>
            <a:fld id="{AE85961A-EA9F-BA4D-8C0D-F3F8150F4FEF}" type="datetimeFigureOut">
              <a:rPr lang="en-US" smtClean="0"/>
              <a:t>11/15/24</a:t>
            </a:fld>
            <a:endParaRPr lang="en-US"/>
          </a:p>
        </p:txBody>
      </p:sp>
      <p:sp>
        <p:nvSpPr>
          <p:cNvPr id="6" name="Footer Placeholder 5">
            <a:extLst>
              <a:ext uri="{FF2B5EF4-FFF2-40B4-BE49-F238E27FC236}">
                <a16:creationId xmlns:a16="http://schemas.microsoft.com/office/drawing/2014/main" id="{D1BE49AD-2A35-3E5F-17F7-B5184CB06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BCA4D-539C-1DE5-4AE4-600A55C3AF12}"/>
              </a:ext>
            </a:extLst>
          </p:cNvPr>
          <p:cNvSpPr>
            <a:spLocks noGrp="1"/>
          </p:cNvSpPr>
          <p:nvPr>
            <p:ph type="sldNum" sz="quarter" idx="12"/>
          </p:nvPr>
        </p:nvSpPr>
        <p:spPr/>
        <p:txBody>
          <a:bodyPr/>
          <a:lstStyle/>
          <a:p>
            <a:fld id="{FB718100-23CF-A342-8D04-B2F5F638DE80}" type="slidenum">
              <a:rPr lang="en-US" smtClean="0"/>
              <a:t>‹#›</a:t>
            </a:fld>
            <a:endParaRPr lang="en-US"/>
          </a:p>
        </p:txBody>
      </p:sp>
    </p:spTree>
    <p:extLst>
      <p:ext uri="{BB962C8B-B14F-4D97-AF65-F5344CB8AC3E}">
        <p14:creationId xmlns:p14="http://schemas.microsoft.com/office/powerpoint/2010/main" val="17501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C8011-0076-A988-86E1-6AE88A7D0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576C5D-E778-085A-9278-48FEF7698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BC8C7B7-5762-5708-A7D4-5D638E9C8A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85961A-EA9F-BA4D-8C0D-F3F8150F4FEF}" type="datetimeFigureOut">
              <a:rPr lang="en-US" smtClean="0"/>
              <a:t>11/15/24</a:t>
            </a:fld>
            <a:endParaRPr lang="en-US"/>
          </a:p>
        </p:txBody>
      </p:sp>
      <p:sp>
        <p:nvSpPr>
          <p:cNvPr id="5" name="Footer Placeholder 4">
            <a:extLst>
              <a:ext uri="{FF2B5EF4-FFF2-40B4-BE49-F238E27FC236}">
                <a16:creationId xmlns:a16="http://schemas.microsoft.com/office/drawing/2014/main" id="{563B0869-BCFC-8737-41CC-AACA366800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31F5F7-CCC7-0EAA-79DF-B14FB1E21C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718100-23CF-A342-8D04-B2F5F638DE80}" type="slidenum">
              <a:rPr lang="en-US" smtClean="0"/>
              <a:t>‹#›</a:t>
            </a:fld>
            <a:endParaRPr lang="en-US"/>
          </a:p>
        </p:txBody>
      </p:sp>
    </p:spTree>
    <p:extLst>
      <p:ext uri="{BB962C8B-B14F-4D97-AF65-F5344CB8AC3E}">
        <p14:creationId xmlns:p14="http://schemas.microsoft.com/office/powerpoint/2010/main" val="33419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Nunito Sans Normal"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Norma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1.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4.png"/><Relationship Id="rId5" Type="http://schemas.openxmlformats.org/officeDocument/2006/relationships/image" Target="../media/image11.emf"/><Relationship Id="rId10" Type="http://schemas.openxmlformats.org/officeDocument/2006/relationships/image" Target="../media/image6.png"/><Relationship Id="rId4" Type="http://schemas.openxmlformats.org/officeDocument/2006/relationships/image" Target="../media/image10.emf"/><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white surface with blue and black spots&#10;&#10;Description automatically generated with medium confidence">
            <a:extLst>
              <a:ext uri="{FF2B5EF4-FFF2-40B4-BE49-F238E27FC236}">
                <a16:creationId xmlns:a16="http://schemas.microsoft.com/office/drawing/2014/main" id="{7717B533-24B6-F020-B4DD-DF23E4BD6821}"/>
              </a:ext>
            </a:extLst>
          </p:cNvPr>
          <p:cNvPicPr>
            <a:picLocks noChangeAspect="1"/>
          </p:cNvPicPr>
          <p:nvPr/>
        </p:nvPicPr>
        <p:blipFill>
          <a:blip r:embed="rId2"/>
          <a:stretch>
            <a:fillRect/>
          </a:stretch>
        </p:blipFill>
        <p:spPr>
          <a:xfrm>
            <a:off x="0" y="-121920"/>
            <a:ext cx="12192000" cy="6988058"/>
          </a:xfrm>
          <a:prstGeom prst="rect">
            <a:avLst/>
          </a:prstGeom>
        </p:spPr>
      </p:pic>
      <p:pic>
        <p:nvPicPr>
          <p:cNvPr id="5" name="Picture 4">
            <a:extLst>
              <a:ext uri="{FF2B5EF4-FFF2-40B4-BE49-F238E27FC236}">
                <a16:creationId xmlns:a16="http://schemas.microsoft.com/office/drawing/2014/main" id="{E25EF76E-2122-0870-E3F9-9BC233A4A6AE}"/>
              </a:ext>
            </a:extLst>
          </p:cNvPr>
          <p:cNvPicPr>
            <a:picLocks noChangeAspect="1"/>
          </p:cNvPicPr>
          <p:nvPr/>
        </p:nvPicPr>
        <p:blipFill>
          <a:blip r:embed="rId3"/>
          <a:stretch>
            <a:fillRect/>
          </a:stretch>
        </p:blipFill>
        <p:spPr>
          <a:xfrm>
            <a:off x="543709" y="1044316"/>
            <a:ext cx="5388643" cy="5129988"/>
          </a:xfrm>
          <a:prstGeom prst="rect">
            <a:avLst/>
          </a:prstGeom>
        </p:spPr>
      </p:pic>
      <p:sp>
        <p:nvSpPr>
          <p:cNvPr id="11" name="TextBox 10">
            <a:extLst>
              <a:ext uri="{FF2B5EF4-FFF2-40B4-BE49-F238E27FC236}">
                <a16:creationId xmlns:a16="http://schemas.microsoft.com/office/drawing/2014/main" id="{6983DB31-A28B-5161-CF14-142DB251B4B8}"/>
              </a:ext>
            </a:extLst>
          </p:cNvPr>
          <p:cNvSpPr txBox="1"/>
          <p:nvPr/>
        </p:nvSpPr>
        <p:spPr>
          <a:xfrm>
            <a:off x="2491348" y="249201"/>
            <a:ext cx="6127658" cy="461665"/>
          </a:xfrm>
          <a:prstGeom prst="rect">
            <a:avLst/>
          </a:prstGeom>
          <a:noFill/>
          <a:ln>
            <a:noFill/>
          </a:ln>
        </p:spPr>
        <p:txBody>
          <a:bodyPr wrap="square">
            <a:spAutoFit/>
          </a:bodyPr>
          <a:lstStyle/>
          <a:p>
            <a:r>
              <a:rPr lang="en-GB" sz="2400" b="1" dirty="0">
                <a:solidFill>
                  <a:schemeClr val="accent4">
                    <a:lumMod val="75000"/>
                  </a:schemeClr>
                </a:solidFill>
                <a:latin typeface="Nunito Sans Normal" pitchFamily="2" charset="77"/>
                <a:cs typeface="Poppins" pitchFamily="2" charset="77"/>
              </a:rPr>
              <a:t>Targeted Delivery of ‘AAV5’-</a:t>
            </a:r>
            <a:r>
              <a:rPr lang="en-US" sz="2400" b="1" dirty="0">
                <a:solidFill>
                  <a:schemeClr val="accent4">
                    <a:lumMod val="75000"/>
                  </a:schemeClr>
                </a:solidFill>
                <a:latin typeface="Symbol" pitchFamily="2" charset="2"/>
              </a:rPr>
              <a:t>b</a:t>
            </a:r>
            <a:r>
              <a:rPr lang="en-GB" sz="2400" b="1" dirty="0">
                <a:solidFill>
                  <a:schemeClr val="accent4">
                    <a:lumMod val="75000"/>
                  </a:schemeClr>
                </a:solidFill>
                <a:latin typeface="Nunito Sans Normal" pitchFamily="2" charset="77"/>
                <a:cs typeface="Poppins" pitchFamily="2" charset="77"/>
              </a:rPr>
              <a:t>-GDNF for</a:t>
            </a:r>
          </a:p>
        </p:txBody>
      </p:sp>
      <p:sp>
        <p:nvSpPr>
          <p:cNvPr id="12" name="TextBox 11">
            <a:extLst>
              <a:ext uri="{FF2B5EF4-FFF2-40B4-BE49-F238E27FC236}">
                <a16:creationId xmlns:a16="http://schemas.microsoft.com/office/drawing/2014/main" id="{CB174A6A-E599-0B40-50C7-D2EAA2DB1FFB}"/>
              </a:ext>
            </a:extLst>
          </p:cNvPr>
          <p:cNvSpPr txBox="1"/>
          <p:nvPr/>
        </p:nvSpPr>
        <p:spPr>
          <a:xfrm>
            <a:off x="8560197" y="413783"/>
            <a:ext cx="3267458" cy="353943"/>
          </a:xfrm>
          <a:prstGeom prst="rect">
            <a:avLst/>
          </a:prstGeom>
          <a:noFill/>
        </p:spPr>
        <p:txBody>
          <a:bodyPr wrap="square">
            <a:spAutoFit/>
          </a:bodyPr>
          <a:lstStyle/>
          <a:p>
            <a:pPr>
              <a:lnSpc>
                <a:spcPts val="2020"/>
              </a:lnSpc>
            </a:pPr>
            <a:r>
              <a:rPr lang="en-GB" b="1" dirty="0">
                <a:solidFill>
                  <a:schemeClr val="accent4">
                    <a:lumMod val="75000"/>
                  </a:schemeClr>
                </a:solidFill>
                <a:latin typeface="Nunito Sans Normal" pitchFamily="2" charset="77"/>
                <a:cs typeface="Poppins" pitchFamily="2" charset="77"/>
              </a:rPr>
              <a:t>Parkinson’s Disease </a:t>
            </a:r>
            <a:r>
              <a:rPr lang="en-GB" sz="1400" b="1" dirty="0">
                <a:solidFill>
                  <a:schemeClr val="accent4">
                    <a:lumMod val="75000"/>
                  </a:schemeClr>
                </a:solidFill>
                <a:latin typeface="Nunito Sans Normal" pitchFamily="2" charset="77"/>
                <a:cs typeface="Poppins" pitchFamily="2" charset="77"/>
              </a:rPr>
              <a:t>(PD)</a:t>
            </a:r>
          </a:p>
        </p:txBody>
      </p:sp>
      <p:sp>
        <p:nvSpPr>
          <p:cNvPr id="19" name="TextBox 18">
            <a:extLst>
              <a:ext uri="{FF2B5EF4-FFF2-40B4-BE49-F238E27FC236}">
                <a16:creationId xmlns:a16="http://schemas.microsoft.com/office/drawing/2014/main" id="{8EC7E7E8-4083-9337-C26C-B081210EF6EA}"/>
              </a:ext>
            </a:extLst>
          </p:cNvPr>
          <p:cNvSpPr txBox="1"/>
          <p:nvPr/>
        </p:nvSpPr>
        <p:spPr>
          <a:xfrm>
            <a:off x="8560197" y="171444"/>
            <a:ext cx="3852477" cy="353943"/>
          </a:xfrm>
          <a:prstGeom prst="rect">
            <a:avLst/>
          </a:prstGeom>
          <a:noFill/>
        </p:spPr>
        <p:txBody>
          <a:bodyPr wrap="square">
            <a:spAutoFit/>
          </a:bodyPr>
          <a:lstStyle/>
          <a:p>
            <a:pPr>
              <a:lnSpc>
                <a:spcPts val="2020"/>
              </a:lnSpc>
            </a:pPr>
            <a:r>
              <a:rPr lang="en-GB" b="1" dirty="0">
                <a:solidFill>
                  <a:schemeClr val="accent4">
                    <a:lumMod val="75000"/>
                  </a:schemeClr>
                </a:solidFill>
                <a:latin typeface="Nunito Sans Normal" pitchFamily="2" charset="77"/>
                <a:cs typeface="Poppins" pitchFamily="2" charset="77"/>
              </a:rPr>
              <a:t>Motor Neuron Disease </a:t>
            </a:r>
            <a:r>
              <a:rPr lang="en-GB" sz="1400" b="1" dirty="0">
                <a:solidFill>
                  <a:schemeClr val="accent4">
                    <a:lumMod val="75000"/>
                  </a:schemeClr>
                </a:solidFill>
                <a:latin typeface="Nunito Sans Normal" pitchFamily="2" charset="77"/>
                <a:cs typeface="Poppins" pitchFamily="2" charset="77"/>
              </a:rPr>
              <a:t>(MND/ALS)</a:t>
            </a:r>
          </a:p>
        </p:txBody>
      </p:sp>
      <p:sp>
        <p:nvSpPr>
          <p:cNvPr id="20" name="TextBox 19">
            <a:extLst>
              <a:ext uri="{FF2B5EF4-FFF2-40B4-BE49-F238E27FC236}">
                <a16:creationId xmlns:a16="http://schemas.microsoft.com/office/drawing/2014/main" id="{69C74DEB-722A-53A8-F6FF-43EA9D3E780C}"/>
              </a:ext>
            </a:extLst>
          </p:cNvPr>
          <p:cNvSpPr txBox="1"/>
          <p:nvPr/>
        </p:nvSpPr>
        <p:spPr>
          <a:xfrm>
            <a:off x="8560197" y="647534"/>
            <a:ext cx="2799369" cy="353943"/>
          </a:xfrm>
          <a:prstGeom prst="rect">
            <a:avLst/>
          </a:prstGeom>
          <a:noFill/>
        </p:spPr>
        <p:txBody>
          <a:bodyPr wrap="square">
            <a:spAutoFit/>
          </a:bodyPr>
          <a:lstStyle/>
          <a:p>
            <a:pPr>
              <a:lnSpc>
                <a:spcPts val="2020"/>
              </a:lnSpc>
            </a:pPr>
            <a:r>
              <a:rPr lang="en-GB" b="1" dirty="0">
                <a:solidFill>
                  <a:schemeClr val="accent4">
                    <a:lumMod val="75000"/>
                  </a:schemeClr>
                </a:solidFill>
                <a:latin typeface="Nunito Sans Normal" pitchFamily="2" charset="77"/>
                <a:cs typeface="Poppins" pitchFamily="2" charset="77"/>
              </a:rPr>
              <a:t>Spinal Cord Injury </a:t>
            </a:r>
            <a:r>
              <a:rPr lang="en-GB" sz="1400" b="1" dirty="0">
                <a:solidFill>
                  <a:schemeClr val="accent4">
                    <a:lumMod val="75000"/>
                  </a:schemeClr>
                </a:solidFill>
                <a:latin typeface="Nunito Sans Normal" pitchFamily="2" charset="77"/>
                <a:cs typeface="Poppins" pitchFamily="2" charset="77"/>
              </a:rPr>
              <a:t>(SCI)</a:t>
            </a:r>
          </a:p>
        </p:txBody>
      </p:sp>
      <p:cxnSp>
        <p:nvCxnSpPr>
          <p:cNvPr id="23" name="Straight Connector 22">
            <a:extLst>
              <a:ext uri="{FF2B5EF4-FFF2-40B4-BE49-F238E27FC236}">
                <a16:creationId xmlns:a16="http://schemas.microsoft.com/office/drawing/2014/main" id="{4DD97633-795A-B35A-E3AA-CA8E05B1C9C9}"/>
              </a:ext>
            </a:extLst>
          </p:cNvPr>
          <p:cNvCxnSpPr/>
          <p:nvPr/>
        </p:nvCxnSpPr>
        <p:spPr>
          <a:xfrm>
            <a:off x="8457141" y="173503"/>
            <a:ext cx="0" cy="76464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879D51-BB51-9F90-369A-1FFCCCF98379}"/>
              </a:ext>
            </a:extLst>
          </p:cNvPr>
          <p:cNvSpPr txBox="1"/>
          <p:nvPr/>
        </p:nvSpPr>
        <p:spPr>
          <a:xfrm>
            <a:off x="6010416" y="3348287"/>
            <a:ext cx="5461381" cy="400110"/>
          </a:xfrm>
          <a:prstGeom prst="rect">
            <a:avLst/>
          </a:prstGeom>
          <a:noFill/>
        </p:spPr>
        <p:txBody>
          <a:bodyPr wrap="square">
            <a:spAutoFit/>
          </a:bodyPr>
          <a:lstStyle/>
          <a:p>
            <a:pPr rtl="0" fontAlgn="base"/>
            <a:r>
              <a:rPr lang="en-GB" sz="2000" b="1" i="0" u="none" strike="noStrike" dirty="0">
                <a:solidFill>
                  <a:schemeClr val="accent4">
                    <a:lumMod val="75000"/>
                  </a:schemeClr>
                </a:solidFill>
                <a:effectLst/>
                <a:latin typeface="Aptos" panose="020B0004020202020204" pitchFamily="34" charset="0"/>
              </a:rPr>
              <a:t>Non-confidential Investment Memorandum</a:t>
            </a:r>
            <a:r>
              <a:rPr lang="en-US" sz="2000" b="0" i="0" u="none" strike="noStrike" dirty="0">
                <a:solidFill>
                  <a:schemeClr val="accent4">
                    <a:lumMod val="75000"/>
                  </a:schemeClr>
                </a:solidFill>
                <a:effectLst/>
                <a:latin typeface="Aptos" panose="020B0004020202020204" pitchFamily="34" charset="0"/>
              </a:rPr>
              <a:t>​</a:t>
            </a:r>
            <a:endParaRPr lang="en-US" sz="2000" b="0" i="0" u="none" strike="noStrike" dirty="0">
              <a:solidFill>
                <a:schemeClr val="accent4">
                  <a:lumMod val="75000"/>
                </a:schemeClr>
              </a:solidFill>
              <a:effectLst/>
              <a:latin typeface="Segoe UI" panose="020B0502040204020203" pitchFamily="34" charset="0"/>
            </a:endParaRPr>
          </a:p>
        </p:txBody>
      </p:sp>
      <p:pic>
        <p:nvPicPr>
          <p:cNvPr id="6" name="Picture 5" descr="A black background with white text&#10;&#10;Description automatically generated">
            <a:extLst>
              <a:ext uri="{FF2B5EF4-FFF2-40B4-BE49-F238E27FC236}">
                <a16:creationId xmlns:a16="http://schemas.microsoft.com/office/drawing/2014/main" id="{78EDCB76-7D91-760D-8BE9-2EF82471B8A9}"/>
              </a:ext>
            </a:extLst>
          </p:cNvPr>
          <p:cNvPicPr>
            <a:picLocks noChangeAspect="1"/>
          </p:cNvPicPr>
          <p:nvPr/>
        </p:nvPicPr>
        <p:blipFill>
          <a:blip r:embed="rId4"/>
          <a:stretch>
            <a:fillRect/>
          </a:stretch>
        </p:blipFill>
        <p:spPr>
          <a:xfrm>
            <a:off x="1854534" y="2863774"/>
            <a:ext cx="2386597" cy="745536"/>
          </a:xfrm>
          <a:prstGeom prst="rect">
            <a:avLst/>
          </a:prstGeom>
        </p:spPr>
      </p:pic>
      <p:pic>
        <p:nvPicPr>
          <p:cNvPr id="7" name="Picture 6" descr="A white circles with blue dots&#10;&#10;Description automatically generated">
            <a:extLst>
              <a:ext uri="{FF2B5EF4-FFF2-40B4-BE49-F238E27FC236}">
                <a16:creationId xmlns:a16="http://schemas.microsoft.com/office/drawing/2014/main" id="{8264092C-B5E1-9CD1-D3AA-CDEB4CC91814}"/>
              </a:ext>
            </a:extLst>
          </p:cNvPr>
          <p:cNvPicPr>
            <a:picLocks noChangeAspect="1"/>
          </p:cNvPicPr>
          <p:nvPr/>
        </p:nvPicPr>
        <p:blipFill>
          <a:blip r:embed="rId5"/>
          <a:stretch>
            <a:fillRect/>
          </a:stretch>
        </p:blipFill>
        <p:spPr>
          <a:xfrm>
            <a:off x="10988799" y="5845230"/>
            <a:ext cx="1131732" cy="1020908"/>
          </a:xfrm>
          <a:prstGeom prst="rect">
            <a:avLst/>
          </a:prstGeom>
          <a:effectLst>
            <a:softEdge rad="132645"/>
          </a:effectLst>
        </p:spPr>
      </p:pic>
      <p:sp>
        <p:nvSpPr>
          <p:cNvPr id="13" name="TextBox 12">
            <a:extLst>
              <a:ext uri="{FF2B5EF4-FFF2-40B4-BE49-F238E27FC236}">
                <a16:creationId xmlns:a16="http://schemas.microsoft.com/office/drawing/2014/main" id="{F4F93D01-235F-E959-C8A0-ADBE820FE422}"/>
              </a:ext>
            </a:extLst>
          </p:cNvPr>
          <p:cNvSpPr txBox="1"/>
          <p:nvPr/>
        </p:nvSpPr>
        <p:spPr>
          <a:xfrm>
            <a:off x="2635396" y="6221874"/>
            <a:ext cx="8425227" cy="400110"/>
          </a:xfrm>
          <a:prstGeom prst="rect">
            <a:avLst/>
          </a:prstGeom>
          <a:noFill/>
        </p:spPr>
        <p:txBody>
          <a:bodyPr wrap="square">
            <a:spAutoFit/>
          </a:bodyPr>
          <a:lstStyle/>
          <a:p>
            <a:r>
              <a:rPr lang="en-GB" sz="2000" b="1" dirty="0">
                <a:solidFill>
                  <a:schemeClr val="accent4">
                    <a:lumMod val="75000"/>
                  </a:schemeClr>
                </a:solidFill>
                <a:latin typeface="Nunito Sans Normal" pitchFamily="2" charset="77"/>
                <a:cs typeface="Poppins" pitchFamily="2" charset="77"/>
              </a:rPr>
              <a:t>One</a:t>
            </a:r>
            <a:r>
              <a:rPr lang="en-GB" sz="2000" dirty="0">
                <a:solidFill>
                  <a:schemeClr val="accent4">
                    <a:lumMod val="75000"/>
                  </a:schemeClr>
                </a:solidFill>
                <a:latin typeface="Nunito Sans Normal" pitchFamily="2" charset="77"/>
                <a:cs typeface="Poppins" pitchFamily="2" charset="77"/>
              </a:rPr>
              <a:t> proprietary gene therapy platform, </a:t>
            </a:r>
            <a:r>
              <a:rPr lang="en-GB" sz="2000" b="1" dirty="0">
                <a:solidFill>
                  <a:schemeClr val="accent4">
                    <a:lumMod val="75000"/>
                  </a:schemeClr>
                </a:solidFill>
                <a:latin typeface="Nunito Sans Normal" pitchFamily="2" charset="77"/>
                <a:cs typeface="Poppins" pitchFamily="2" charset="77"/>
              </a:rPr>
              <a:t>Three</a:t>
            </a:r>
            <a:r>
              <a:rPr lang="en-GB" sz="2000" dirty="0">
                <a:solidFill>
                  <a:schemeClr val="accent4">
                    <a:lumMod val="75000"/>
                  </a:schemeClr>
                </a:solidFill>
                <a:latin typeface="Nunito Sans Normal" pitchFamily="2" charset="77"/>
                <a:cs typeface="Poppins" pitchFamily="2" charset="77"/>
              </a:rPr>
              <a:t> life-changing treatments</a:t>
            </a:r>
          </a:p>
        </p:txBody>
      </p:sp>
    </p:spTree>
    <p:extLst>
      <p:ext uri="{BB962C8B-B14F-4D97-AF65-F5344CB8AC3E}">
        <p14:creationId xmlns:p14="http://schemas.microsoft.com/office/powerpoint/2010/main" val="1252637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1274" y="79241"/>
            <a:ext cx="2446567"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GB" sz="2400" b="1" i="1" dirty="0">
                <a:solidFill>
                  <a:srgbClr val="56BBE3"/>
                </a:solidFill>
                <a:latin typeface="Nunito Sans" pitchFamily="2" charset="0"/>
                <a:ea typeface="Calibri" panose="020F0502020204030204" pitchFamily="34" charset="0"/>
                <a:cs typeface="Calibri" panose="020F0502020204030204" pitchFamily="34" charset="0"/>
              </a:rPr>
              <a:t> </a:t>
            </a:r>
            <a:r>
              <a:rPr lang="en-US" sz="2400" b="1" dirty="0">
                <a:solidFill>
                  <a:srgbClr val="56BBE3"/>
                </a:solidFill>
                <a:latin typeface="Symbol" pitchFamily="2" charset="2"/>
              </a:rPr>
              <a:t>b</a:t>
            </a:r>
            <a:r>
              <a:rPr lang="en-GB" sz="2400" b="1" dirty="0">
                <a:solidFill>
                  <a:srgbClr val="56BBE3"/>
                </a:solidFill>
                <a:latin typeface="Nunito Sans" pitchFamily="2" charset="0"/>
                <a:ea typeface="Calibri" panose="020F0502020204030204" pitchFamily="34" charset="0"/>
                <a:cs typeface="Calibri" panose="020F0502020204030204" pitchFamily="34" charset="0"/>
              </a:rPr>
              <a:t>-GDNF isoform </a:t>
            </a:r>
            <a:endParaRPr lang="en-US" sz="2400" b="1" dirty="0">
              <a:solidFill>
                <a:srgbClr val="56BBE3"/>
              </a:solidFill>
              <a:effectLst>
                <a:glow>
                  <a:schemeClr val="accent1">
                    <a:alpha val="40000"/>
                  </a:schemeClr>
                </a:glow>
              </a:effectLst>
              <a:latin typeface="Nunito Sans" pitchFamily="2" charset="0"/>
            </a:endParaRP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180356" y="6078881"/>
            <a:ext cx="1671802" cy="562418"/>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60761" y="5661571"/>
            <a:ext cx="1219181" cy="1099794"/>
          </a:xfrm>
          <a:prstGeom prst="rect">
            <a:avLst/>
          </a:prstGeom>
        </p:spPr>
      </p:pic>
      <p:sp>
        <p:nvSpPr>
          <p:cNvPr id="2" name="TextBox 1">
            <a:extLst>
              <a:ext uri="{FF2B5EF4-FFF2-40B4-BE49-F238E27FC236}">
                <a16:creationId xmlns:a16="http://schemas.microsoft.com/office/drawing/2014/main" id="{D3CE49F5-2FEF-884D-0AEB-A63FF580CBAE}"/>
              </a:ext>
            </a:extLst>
          </p:cNvPr>
          <p:cNvSpPr txBox="1"/>
          <p:nvPr/>
        </p:nvSpPr>
        <p:spPr>
          <a:xfrm>
            <a:off x="1120771" y="1081813"/>
            <a:ext cx="10048461" cy="5211683"/>
          </a:xfrm>
          <a:prstGeom prst="rect">
            <a:avLst/>
          </a:prstGeom>
          <a:noFill/>
        </p:spPr>
        <p:txBody>
          <a:bodyPr wrap="square" rtlCol="0">
            <a:spAutoFit/>
          </a:bodyPr>
          <a:lstStyle/>
          <a:p>
            <a:pPr algn="just">
              <a:lnSpc>
                <a:spcPts val="2500"/>
              </a:lnSpc>
              <a:spcBef>
                <a:spcPts val="0"/>
              </a:spcBef>
              <a:buClr>
                <a:schemeClr val="accent1"/>
              </a:buClr>
              <a:buSzPct val="150000"/>
            </a:pPr>
            <a:r>
              <a:rPr lang="en-GB" sz="1600" b="1" dirty="0">
                <a:solidFill>
                  <a:schemeClr val="accent4">
                    <a:lumMod val="75000"/>
                  </a:schemeClr>
                </a:solidFill>
                <a:effectLst/>
                <a:latin typeface="Nunito Sans" pitchFamily="2" charset="0"/>
                <a:ea typeface="Calibri" panose="020F0502020204030204" pitchFamily="34" charset="0"/>
              </a:rPr>
              <a:t>ITL’s GDNF gene therapy is protected by Composition of Matter IP.  The </a:t>
            </a:r>
            <a:r>
              <a:rPr lang="en-US" sz="1600" b="1" dirty="0">
                <a:solidFill>
                  <a:schemeClr val="accent4">
                    <a:lumMod val="75000"/>
                  </a:schemeClr>
                </a:solidFill>
                <a:latin typeface="Symbol" pitchFamily="2" charset="2"/>
              </a:rPr>
              <a:t>b</a:t>
            </a:r>
            <a:r>
              <a:rPr lang="en-GB" sz="1600" b="1" dirty="0">
                <a:solidFill>
                  <a:schemeClr val="accent4">
                    <a:lumMod val="75000"/>
                  </a:schemeClr>
                </a:solidFill>
                <a:effectLst/>
                <a:latin typeface="Nunito Sans" pitchFamily="2" charset="0"/>
                <a:ea typeface="Calibri" panose="020F0502020204030204" pitchFamily="34" charset="0"/>
              </a:rPr>
              <a:t> isoform is unique in that its release is naturally regulated.  This offers significant advantages over other gene therapies </a:t>
            </a:r>
          </a:p>
          <a:p>
            <a:pPr algn="just">
              <a:lnSpc>
                <a:spcPts val="2500"/>
              </a:lnSpc>
              <a:spcBef>
                <a:spcPts val="0"/>
              </a:spcBef>
              <a:buClr>
                <a:schemeClr val="accent1"/>
              </a:buClr>
              <a:buSzPct val="150000"/>
            </a:pPr>
            <a:endParaRPr lang="en-GB" sz="1600" dirty="0">
              <a:latin typeface="Nunito Sans" pitchFamily="2" charset="0"/>
            </a:endParaRPr>
          </a:p>
          <a:p>
            <a:pPr algn="just">
              <a:lnSpc>
                <a:spcPts val="2500"/>
              </a:lnSpc>
              <a:spcBef>
                <a:spcPts val="0"/>
              </a:spcBef>
              <a:buClr>
                <a:schemeClr val="accent1"/>
              </a:buClr>
              <a:buSzPct val="150000"/>
            </a:pPr>
            <a:r>
              <a:rPr lang="en-GB" sz="1600" dirty="0">
                <a:effectLst/>
                <a:latin typeface="Nunito Sans" pitchFamily="2" charset="0"/>
                <a:ea typeface="Calibri" panose="020F0502020204030204" pitchFamily="34" charset="0"/>
              </a:rPr>
              <a:t>ITL</a:t>
            </a:r>
            <a:r>
              <a:rPr lang="en-GB" sz="1600" dirty="0">
                <a:latin typeface="Nunito Sans" pitchFamily="2" charset="0"/>
                <a:ea typeface="Calibri" panose="020F0502020204030204" pitchFamily="34" charset="0"/>
              </a:rPr>
              <a:t> </a:t>
            </a:r>
            <a:r>
              <a:rPr lang="en-GB" sz="1600" dirty="0">
                <a:effectLst/>
                <a:latin typeface="Nunito Sans" pitchFamily="2" charset="0"/>
                <a:ea typeface="Calibri" panose="020F0502020204030204" pitchFamily="34" charset="0"/>
              </a:rPr>
              <a:t>has an exclusive Option to license this patented isoform of </a:t>
            </a:r>
            <a:r>
              <a:rPr lang="en-GB" sz="1600" dirty="0" err="1">
                <a:effectLst/>
                <a:latin typeface="Nunito Sans" pitchFamily="2" charset="0"/>
                <a:ea typeface="Calibri" panose="020F0502020204030204" pitchFamily="34" charset="0"/>
              </a:rPr>
              <a:t>hGDNF</a:t>
            </a:r>
            <a:r>
              <a:rPr lang="en-GB" sz="1600" dirty="0">
                <a:effectLst/>
                <a:latin typeface="Nunito Sans" pitchFamily="2" charset="0"/>
                <a:ea typeface="Calibri" panose="020F0502020204030204" pitchFamily="34" charset="0"/>
              </a:rPr>
              <a:t> from Prof. Mart Saarma at University of Helsinki.</a:t>
            </a:r>
            <a:r>
              <a:rPr lang="en-GB" sz="1600" dirty="0">
                <a:latin typeface="Nunito Sans" pitchFamily="2" charset="0"/>
              </a:rPr>
              <a:t> </a:t>
            </a:r>
          </a:p>
          <a:p>
            <a:pPr algn="just">
              <a:lnSpc>
                <a:spcPts val="2500"/>
              </a:lnSpc>
              <a:spcBef>
                <a:spcPts val="0"/>
              </a:spcBef>
              <a:buClr>
                <a:schemeClr val="accent1"/>
              </a:buClr>
              <a:buSzPct val="150000"/>
            </a:pPr>
            <a:endParaRPr lang="en-GB" sz="1600" dirty="0">
              <a:effectLst/>
              <a:latin typeface="Nunito Sans" pitchFamily="2" charset="0"/>
              <a:ea typeface="Calibri" panose="020F0502020204030204" pitchFamily="34" charset="0"/>
            </a:endParaRPr>
          </a:p>
          <a:p>
            <a:pPr algn="just">
              <a:lnSpc>
                <a:spcPts val="2500"/>
              </a:lnSpc>
              <a:spcBef>
                <a:spcPts val="0"/>
              </a:spcBef>
              <a:spcAft>
                <a:spcPts val="1200"/>
              </a:spcAft>
            </a:pPr>
            <a:r>
              <a:rPr lang="en-GB" sz="1600" dirty="0">
                <a:effectLst/>
                <a:latin typeface="Nunito Sans" pitchFamily="2" charset="0"/>
                <a:ea typeface="Calibri" panose="020F0502020204030204" pitchFamily="34" charset="0"/>
              </a:rPr>
              <a:t>Prof. </a:t>
            </a:r>
            <a:r>
              <a:rPr lang="en-GB" sz="1600" dirty="0" err="1">
                <a:effectLst/>
                <a:latin typeface="Nunito Sans" pitchFamily="2" charset="0"/>
                <a:ea typeface="Calibri" panose="020F0502020204030204" pitchFamily="34" charset="0"/>
              </a:rPr>
              <a:t>Saarma</a:t>
            </a:r>
            <a:r>
              <a:rPr lang="en-GB" sz="1600" dirty="0">
                <a:effectLst/>
                <a:latin typeface="Nunito Sans" pitchFamily="2" charset="0"/>
                <a:ea typeface="Calibri" panose="020F0502020204030204" pitchFamily="34" charset="0"/>
              </a:rPr>
              <a:t> is the world expert on GDNF, having fully characterised these </a:t>
            </a:r>
            <a:r>
              <a:rPr lang="en-GB" sz="1600" dirty="0">
                <a:latin typeface="Nunito Sans" pitchFamily="2" charset="0"/>
                <a:ea typeface="Calibri" panose="020F0502020204030204" pitchFamily="34" charset="0"/>
              </a:rPr>
              <a:t>novel</a:t>
            </a:r>
            <a:r>
              <a:rPr lang="en-GB" sz="1600" dirty="0">
                <a:effectLst/>
                <a:latin typeface="Nunito Sans" pitchFamily="2" charset="0"/>
                <a:ea typeface="Calibri" panose="020F0502020204030204" pitchFamily="34" charset="0"/>
              </a:rPr>
              <a:t> GDNF isoforms and elucidated their mechanism of release.  The </a:t>
            </a:r>
            <a:r>
              <a:rPr lang="en-US" sz="1600" b="1" dirty="0">
                <a:latin typeface="Symbol" pitchFamily="2" charset="2"/>
              </a:rPr>
              <a:t>b</a:t>
            </a:r>
            <a:r>
              <a:rPr lang="en-GB" sz="1600" dirty="0">
                <a:effectLst/>
                <a:latin typeface="Nunito Sans" pitchFamily="2" charset="0"/>
                <a:ea typeface="Calibri" panose="020F0502020204030204" pitchFamily="34" charset="0"/>
              </a:rPr>
              <a:t> isoform is physiologically released in response to neurons firing, promoting the health of neurons and glia and preventing downregulation from chronic receptor stimulation.  </a:t>
            </a:r>
            <a:r>
              <a:rPr lang="en-GB" sz="1600" dirty="0">
                <a:latin typeface="Nunito Sans" pitchFamily="2" charset="0"/>
                <a:ea typeface="Calibri" panose="020F0502020204030204" pitchFamily="34" charset="0"/>
              </a:rPr>
              <a:t>This unique isoform </a:t>
            </a:r>
            <a:r>
              <a:rPr lang="en-GB" sz="1600" dirty="0">
                <a:effectLst/>
                <a:latin typeface="Nunito Sans" pitchFamily="2" charset="0"/>
                <a:ea typeface="Calibri" panose="020F0502020204030204" pitchFamily="34" charset="0"/>
              </a:rPr>
              <a:t>will provide a significant clinical</a:t>
            </a:r>
            <a:r>
              <a:rPr lang="en-GB" sz="1600" dirty="0">
                <a:latin typeface="Nunito Sans" pitchFamily="2" charset="0"/>
                <a:ea typeface="Calibri" panose="020F0502020204030204" pitchFamily="34" charset="0"/>
              </a:rPr>
              <a:t> </a:t>
            </a:r>
            <a:r>
              <a:rPr lang="en-GB" sz="1600" dirty="0">
                <a:effectLst/>
                <a:latin typeface="Nunito Sans" pitchFamily="2" charset="0"/>
                <a:ea typeface="Calibri" panose="020F0502020204030204" pitchFamily="34" charset="0"/>
              </a:rPr>
              <a:t>and competitive advantage.</a:t>
            </a:r>
          </a:p>
          <a:p>
            <a:pPr algn="just">
              <a:lnSpc>
                <a:spcPts val="2220"/>
              </a:lnSpc>
            </a:pPr>
            <a:r>
              <a:rPr lang="en-GB" sz="1600" i="0" u="none" strike="noStrike" dirty="0">
                <a:solidFill>
                  <a:srgbClr val="212121"/>
                </a:solidFill>
                <a:effectLst/>
                <a:latin typeface="Aptos" panose="020B0004020202020204" pitchFamily="34" charset="0"/>
              </a:rPr>
              <a:t>On completion of the present funding round, ITL will exercise its Option to have ownership of the </a:t>
            </a:r>
            <a:r>
              <a:rPr lang="el-GR" sz="1600" i="0" u="none" strike="noStrike" dirty="0">
                <a:solidFill>
                  <a:srgbClr val="212121"/>
                </a:solidFill>
                <a:effectLst/>
                <a:latin typeface="Calibri" panose="020F0502020204030204" pitchFamily="34" charset="0"/>
              </a:rPr>
              <a:t>β</a:t>
            </a:r>
            <a:r>
              <a:rPr lang="el-GR" sz="1600" i="0" u="none" strike="noStrike" dirty="0">
                <a:solidFill>
                  <a:srgbClr val="212121"/>
                </a:solidFill>
                <a:effectLst/>
                <a:latin typeface="Aptos" panose="020B0004020202020204" pitchFamily="34" charset="0"/>
              </a:rPr>
              <a:t>-</a:t>
            </a:r>
            <a:r>
              <a:rPr lang="en-GB" sz="1600" i="0" u="none" strike="noStrike" dirty="0">
                <a:solidFill>
                  <a:srgbClr val="212121"/>
                </a:solidFill>
                <a:effectLst/>
                <a:latin typeface="Aptos" panose="020B0004020202020204" pitchFamily="34" charset="0"/>
              </a:rPr>
              <a:t>GDNF cDNA gene sequence assigned to it for a one-off Option fee of £230,000 and a 0.75% royalty on net sales payable to Prof. </a:t>
            </a:r>
            <a:r>
              <a:rPr lang="en-GB" sz="1600" i="0" u="none" strike="noStrike" dirty="0" err="1">
                <a:solidFill>
                  <a:srgbClr val="212121"/>
                </a:solidFill>
                <a:effectLst/>
                <a:latin typeface="Aptos" panose="020B0004020202020204" pitchFamily="34" charset="0"/>
              </a:rPr>
              <a:t>Saarma</a:t>
            </a:r>
            <a:r>
              <a:rPr lang="en-GB" sz="1600" i="0" u="none" strike="noStrike" dirty="0">
                <a:solidFill>
                  <a:srgbClr val="212121"/>
                </a:solidFill>
                <a:effectLst/>
                <a:latin typeface="Aptos" panose="020B0004020202020204" pitchFamily="34" charset="0"/>
              </a:rPr>
              <a:t>. This will give the company </a:t>
            </a:r>
            <a:r>
              <a:rPr lang="en-GB" sz="1600" i="0" u="none" strike="noStrike">
                <a:solidFill>
                  <a:srgbClr val="212121"/>
                </a:solidFill>
                <a:effectLst/>
                <a:latin typeface="Aptos" panose="020B0004020202020204" pitchFamily="34" charset="0"/>
              </a:rPr>
              <a:t>complete control over </a:t>
            </a:r>
            <a:r>
              <a:rPr lang="en-GB" sz="1600" i="0" u="none" strike="noStrike" dirty="0">
                <a:solidFill>
                  <a:srgbClr val="212121"/>
                </a:solidFill>
                <a:effectLst/>
                <a:latin typeface="Aptos" panose="020B0004020202020204" pitchFamily="34" charset="0"/>
              </a:rPr>
              <a:t>the key asset that will be used in all of its gene therapy products.</a:t>
            </a:r>
          </a:p>
          <a:p>
            <a:pPr algn="just">
              <a:lnSpc>
                <a:spcPts val="2500"/>
              </a:lnSpc>
            </a:pPr>
            <a:endParaRPr lang="en-GB" sz="1600" dirty="0">
              <a:latin typeface="Nunito Sans" pitchFamily="2" charset="0"/>
              <a:ea typeface="Calibri" panose="020F0502020204030204" pitchFamily="34" charset="0"/>
            </a:endParaRPr>
          </a:p>
          <a:p>
            <a:pPr algn="just">
              <a:lnSpc>
                <a:spcPct val="100000"/>
              </a:lnSpc>
              <a:spcBef>
                <a:spcPts val="0"/>
              </a:spcBef>
              <a:spcAft>
                <a:spcPts val="600"/>
              </a:spcAft>
              <a:buClr>
                <a:schemeClr val="accent1"/>
              </a:buClr>
              <a:buSzPct val="150000"/>
            </a:pPr>
            <a:endParaRPr lang="en-GB" sz="1800" dirty="0">
              <a:solidFill>
                <a:srgbClr val="FF0000"/>
              </a:solidFill>
              <a:latin typeface="Calibri body"/>
            </a:endParaRPr>
          </a:p>
          <a:p>
            <a:endParaRPr lang="en-GB" dirty="0"/>
          </a:p>
        </p:txBody>
      </p:sp>
      <p:pic>
        <p:nvPicPr>
          <p:cNvPr id="3" name="Picture 2" descr="A blue circle with black dots&#10;&#10;Description automatically generated">
            <a:extLst>
              <a:ext uri="{FF2B5EF4-FFF2-40B4-BE49-F238E27FC236}">
                <a16:creationId xmlns:a16="http://schemas.microsoft.com/office/drawing/2014/main" id="{730BFE72-6E71-5015-95DB-6875D99E7758}"/>
              </a:ext>
            </a:extLst>
          </p:cNvPr>
          <p:cNvPicPr>
            <a:picLocks noChangeAspect="1"/>
          </p:cNvPicPr>
          <p:nvPr/>
        </p:nvPicPr>
        <p:blipFill>
          <a:blip r:embed="rId6"/>
          <a:stretch>
            <a:fillRect/>
          </a:stretch>
        </p:blipFill>
        <p:spPr>
          <a:xfrm>
            <a:off x="699422" y="1171322"/>
            <a:ext cx="239424" cy="239424"/>
          </a:xfrm>
          <a:prstGeom prst="rect">
            <a:avLst/>
          </a:prstGeom>
        </p:spPr>
      </p:pic>
      <p:pic>
        <p:nvPicPr>
          <p:cNvPr id="4" name="Picture 3" descr="A blue and white icon with a check mark&#10;&#10;Description automatically generated">
            <a:extLst>
              <a:ext uri="{FF2B5EF4-FFF2-40B4-BE49-F238E27FC236}">
                <a16:creationId xmlns:a16="http://schemas.microsoft.com/office/drawing/2014/main" id="{4EF48B37-A034-126A-12A4-2330A6A49CDB}"/>
              </a:ext>
            </a:extLst>
          </p:cNvPr>
          <p:cNvPicPr>
            <a:picLocks noChangeAspect="1"/>
          </p:cNvPicPr>
          <p:nvPr/>
        </p:nvPicPr>
        <p:blipFill>
          <a:blip r:embed="rId7"/>
          <a:stretch>
            <a:fillRect/>
          </a:stretch>
        </p:blipFill>
        <p:spPr>
          <a:xfrm>
            <a:off x="699422" y="2146866"/>
            <a:ext cx="242624" cy="229492"/>
          </a:xfrm>
          <a:prstGeom prst="rect">
            <a:avLst/>
          </a:prstGeom>
        </p:spPr>
      </p:pic>
      <p:pic>
        <p:nvPicPr>
          <p:cNvPr id="5" name="Picture 4" descr="A blue medical form with a blue dollar sign&#10;&#10;Description automatically generated">
            <a:extLst>
              <a:ext uri="{FF2B5EF4-FFF2-40B4-BE49-F238E27FC236}">
                <a16:creationId xmlns:a16="http://schemas.microsoft.com/office/drawing/2014/main" id="{F288C05D-FAB1-6D44-2769-56943BCEBA1C}"/>
              </a:ext>
            </a:extLst>
          </p:cNvPr>
          <p:cNvPicPr>
            <a:picLocks noChangeAspect="1"/>
          </p:cNvPicPr>
          <p:nvPr/>
        </p:nvPicPr>
        <p:blipFill>
          <a:blip r:embed="rId8"/>
          <a:stretch>
            <a:fillRect/>
          </a:stretch>
        </p:blipFill>
        <p:spPr>
          <a:xfrm>
            <a:off x="730139" y="4252151"/>
            <a:ext cx="208707" cy="229492"/>
          </a:xfrm>
          <a:prstGeom prst="rect">
            <a:avLst/>
          </a:prstGeom>
        </p:spPr>
      </p:pic>
    </p:spTree>
    <p:extLst>
      <p:ext uri="{BB962C8B-B14F-4D97-AF65-F5344CB8AC3E}">
        <p14:creationId xmlns:p14="http://schemas.microsoft.com/office/powerpoint/2010/main" val="186054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76084"/>
            <a:ext cx="3365024" cy="369332"/>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b="1" dirty="0">
                <a:solidFill>
                  <a:srgbClr val="56BBE3"/>
                </a:solidFill>
                <a:effectLst>
                  <a:glow>
                    <a:schemeClr val="accent1">
                      <a:alpha val="40000"/>
                    </a:schemeClr>
                  </a:glow>
                </a:effectLst>
                <a:latin typeface="Nunito Sans Normal" pitchFamily="2" charset="77"/>
              </a:rPr>
              <a:t>Effects of GDNF in MND/ALS</a:t>
            </a:r>
            <a:endParaRPr lang="en-US"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DB25A459-3A80-C506-3760-CDCD45DA7645}"/>
              </a:ext>
            </a:extLst>
          </p:cNvPr>
          <p:cNvSpPr txBox="1"/>
          <p:nvPr/>
        </p:nvSpPr>
        <p:spPr>
          <a:xfrm>
            <a:off x="3048501" y="3244334"/>
            <a:ext cx="6097002" cy="369332"/>
          </a:xfrm>
          <a:prstGeom prst="rect">
            <a:avLst/>
          </a:prstGeom>
          <a:noFill/>
        </p:spPr>
        <p:txBody>
          <a:bodyPr wrap="square">
            <a:spAutoFit/>
          </a:bodyPr>
          <a:lstStyle/>
          <a:p>
            <a:r>
              <a:rPr lang="en-GB" b="0" i="0" u="none" strike="noStrike" dirty="0">
                <a:solidFill>
                  <a:srgbClr val="000000"/>
                </a:solidFill>
                <a:effectLst/>
                <a:latin typeface="-webkit-standard"/>
              </a:rPr>
              <a:t> </a:t>
            </a:r>
            <a:endParaRPr lang="en-US" dirty="0"/>
          </a:p>
        </p:txBody>
      </p:sp>
      <p:pic>
        <p:nvPicPr>
          <p:cNvPr id="23" name="Picture 22" descr="Blue text on a black background&#10;&#10;Description automatically generated">
            <a:extLst>
              <a:ext uri="{FF2B5EF4-FFF2-40B4-BE49-F238E27FC236}">
                <a16:creationId xmlns:a16="http://schemas.microsoft.com/office/drawing/2014/main" id="{7A822BC1-485E-57B8-C7BC-E37038762E67}"/>
              </a:ext>
            </a:extLst>
          </p:cNvPr>
          <p:cNvPicPr>
            <a:picLocks noChangeAspect="1"/>
          </p:cNvPicPr>
          <p:nvPr/>
        </p:nvPicPr>
        <p:blipFill>
          <a:blip r:embed="rId4"/>
          <a:stretch>
            <a:fillRect/>
          </a:stretch>
        </p:blipFill>
        <p:spPr>
          <a:xfrm>
            <a:off x="10813124" y="6238374"/>
            <a:ext cx="1144703" cy="385094"/>
          </a:xfrm>
          <a:prstGeom prst="rect">
            <a:avLst/>
          </a:prstGeom>
        </p:spPr>
      </p:pic>
      <p:pic>
        <p:nvPicPr>
          <p:cNvPr id="24" name="Picture 23" descr="A white circles with blue dots&#10;&#10;Description automatically generated">
            <a:extLst>
              <a:ext uri="{FF2B5EF4-FFF2-40B4-BE49-F238E27FC236}">
                <a16:creationId xmlns:a16="http://schemas.microsoft.com/office/drawing/2014/main" id="{BED16A7A-C344-64E4-8695-6C169E9DA49E}"/>
              </a:ext>
            </a:extLst>
          </p:cNvPr>
          <p:cNvPicPr>
            <a:picLocks noChangeAspect="1"/>
          </p:cNvPicPr>
          <p:nvPr/>
        </p:nvPicPr>
        <p:blipFill>
          <a:blip r:embed="rId5"/>
          <a:stretch>
            <a:fillRect/>
          </a:stretch>
        </p:blipFill>
        <p:spPr>
          <a:xfrm>
            <a:off x="234172" y="5523674"/>
            <a:ext cx="1219181" cy="1099794"/>
          </a:xfrm>
          <a:prstGeom prst="rect">
            <a:avLst/>
          </a:prstGeom>
        </p:spPr>
      </p:pic>
      <p:sp>
        <p:nvSpPr>
          <p:cNvPr id="2" name="TextBox 1">
            <a:extLst>
              <a:ext uri="{FF2B5EF4-FFF2-40B4-BE49-F238E27FC236}">
                <a16:creationId xmlns:a16="http://schemas.microsoft.com/office/drawing/2014/main" id="{BA814EC0-F839-91D3-6ACA-A5757E2A0E62}"/>
              </a:ext>
            </a:extLst>
          </p:cNvPr>
          <p:cNvSpPr txBox="1"/>
          <p:nvPr/>
        </p:nvSpPr>
        <p:spPr>
          <a:xfrm>
            <a:off x="1452622" y="6028346"/>
            <a:ext cx="1186543" cy="276999"/>
          </a:xfrm>
          <a:prstGeom prst="rect">
            <a:avLst/>
          </a:prstGeom>
          <a:noFill/>
        </p:spPr>
        <p:txBody>
          <a:bodyPr wrap="none" rtlCol="0">
            <a:spAutoFit/>
          </a:bodyPr>
          <a:lstStyle/>
          <a:p>
            <a:r>
              <a:rPr lang="en-US" sz="1200" b="1" dirty="0">
                <a:solidFill>
                  <a:schemeClr val="accent4">
                    <a:lumMod val="75000"/>
                  </a:schemeClr>
                </a:solidFill>
                <a:latin typeface="Nunito Sans Normal" pitchFamily="2" charset="77"/>
              </a:rPr>
              <a:t>INN MND 001</a:t>
            </a:r>
          </a:p>
        </p:txBody>
      </p:sp>
      <p:pic>
        <p:nvPicPr>
          <p:cNvPr id="3" name="Picture 2" descr="A diagram of neurons and neuron&#10;&#10;Description automatically generated">
            <a:extLst>
              <a:ext uri="{FF2B5EF4-FFF2-40B4-BE49-F238E27FC236}">
                <a16:creationId xmlns:a16="http://schemas.microsoft.com/office/drawing/2014/main" id="{559184AB-2E16-5590-96B9-2B2D914E147A}"/>
              </a:ext>
            </a:extLst>
          </p:cNvPr>
          <p:cNvPicPr>
            <a:picLocks noChangeAspect="1"/>
          </p:cNvPicPr>
          <p:nvPr/>
        </p:nvPicPr>
        <p:blipFill>
          <a:blip r:embed="rId6"/>
          <a:stretch>
            <a:fillRect/>
          </a:stretch>
        </p:blipFill>
        <p:spPr>
          <a:xfrm>
            <a:off x="450181" y="444617"/>
            <a:ext cx="11291637" cy="6351546"/>
          </a:xfrm>
          <a:prstGeom prst="rect">
            <a:avLst/>
          </a:prstGeom>
        </p:spPr>
      </p:pic>
      <p:sp>
        <p:nvSpPr>
          <p:cNvPr id="4" name="TextBox 3">
            <a:extLst>
              <a:ext uri="{FF2B5EF4-FFF2-40B4-BE49-F238E27FC236}">
                <a16:creationId xmlns:a16="http://schemas.microsoft.com/office/drawing/2014/main" id="{4FB94DB1-C268-A709-F288-4F0CA2DAC0F6}"/>
              </a:ext>
            </a:extLst>
          </p:cNvPr>
          <p:cNvSpPr txBox="1"/>
          <p:nvPr/>
        </p:nvSpPr>
        <p:spPr>
          <a:xfrm>
            <a:off x="7613015" y="560941"/>
            <a:ext cx="4513801" cy="738664"/>
          </a:xfrm>
          <a:prstGeom prst="rect">
            <a:avLst/>
          </a:prstGeom>
          <a:noFill/>
        </p:spPr>
        <p:txBody>
          <a:bodyPr wrap="square" rtlCol="0">
            <a:spAutoFit/>
          </a:bodyPr>
          <a:lstStyle/>
          <a:p>
            <a:r>
              <a:rPr lang="en-US" sz="1400" dirty="0">
                <a:solidFill>
                  <a:schemeClr val="accent4">
                    <a:lumMod val="75000"/>
                  </a:schemeClr>
                </a:solidFill>
                <a:latin typeface="Nunito Sans Normal" pitchFamily="2" charset="77"/>
              </a:rPr>
              <a:t>GDNF protects and restores the function of the neurons and supporting cells which degenerate in MND/ALS</a:t>
            </a:r>
            <a:endParaRPr lang="en-US" sz="1400" b="1" dirty="0">
              <a:solidFill>
                <a:schemeClr val="accent4">
                  <a:lumMod val="75000"/>
                </a:schemeClr>
              </a:solidFill>
              <a:latin typeface="Nunito Sans Normal" pitchFamily="2" charset="77"/>
            </a:endParaRPr>
          </a:p>
        </p:txBody>
      </p:sp>
    </p:spTree>
    <p:extLst>
      <p:ext uri="{BB962C8B-B14F-4D97-AF65-F5344CB8AC3E}">
        <p14:creationId xmlns:p14="http://schemas.microsoft.com/office/powerpoint/2010/main" val="236883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76084"/>
            <a:ext cx="4985660" cy="369332"/>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b="1" dirty="0">
                <a:solidFill>
                  <a:srgbClr val="56BBE3"/>
                </a:solidFill>
                <a:effectLst>
                  <a:glow>
                    <a:schemeClr val="accent1">
                      <a:alpha val="40000"/>
                    </a:schemeClr>
                  </a:glow>
                </a:effectLst>
                <a:latin typeface="Nunito Sans Normal" pitchFamily="2" charset="77"/>
              </a:rPr>
              <a:t>Effects of GDNF in Parkinson’s Disease (PD) </a:t>
            </a:r>
            <a:endParaRPr lang="en-US"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DB25A459-3A80-C506-3760-CDCD45DA7645}"/>
              </a:ext>
            </a:extLst>
          </p:cNvPr>
          <p:cNvSpPr txBox="1"/>
          <p:nvPr/>
        </p:nvSpPr>
        <p:spPr>
          <a:xfrm>
            <a:off x="3048501" y="3244334"/>
            <a:ext cx="6097002" cy="369332"/>
          </a:xfrm>
          <a:prstGeom prst="rect">
            <a:avLst/>
          </a:prstGeom>
          <a:noFill/>
        </p:spPr>
        <p:txBody>
          <a:bodyPr wrap="square">
            <a:spAutoFit/>
          </a:bodyPr>
          <a:lstStyle/>
          <a:p>
            <a:r>
              <a:rPr lang="en-GB" b="0" i="0" u="none" strike="noStrike" dirty="0">
                <a:solidFill>
                  <a:srgbClr val="000000"/>
                </a:solidFill>
                <a:effectLst/>
                <a:latin typeface="-webkit-standard"/>
              </a:rPr>
              <a:t> </a:t>
            </a:r>
            <a:endParaRPr lang="en-US" dirty="0"/>
          </a:p>
        </p:txBody>
      </p:sp>
      <p:pic>
        <p:nvPicPr>
          <p:cNvPr id="23" name="Picture 22" descr="Blue text on a black background&#10;&#10;Description automatically generated">
            <a:extLst>
              <a:ext uri="{FF2B5EF4-FFF2-40B4-BE49-F238E27FC236}">
                <a16:creationId xmlns:a16="http://schemas.microsoft.com/office/drawing/2014/main" id="{7A822BC1-485E-57B8-C7BC-E37038762E67}"/>
              </a:ext>
            </a:extLst>
          </p:cNvPr>
          <p:cNvPicPr>
            <a:picLocks noChangeAspect="1"/>
          </p:cNvPicPr>
          <p:nvPr/>
        </p:nvPicPr>
        <p:blipFill>
          <a:blip r:embed="rId4"/>
          <a:stretch>
            <a:fillRect/>
          </a:stretch>
        </p:blipFill>
        <p:spPr>
          <a:xfrm>
            <a:off x="10813124" y="6238374"/>
            <a:ext cx="1144703" cy="385094"/>
          </a:xfrm>
          <a:prstGeom prst="rect">
            <a:avLst/>
          </a:prstGeom>
        </p:spPr>
      </p:pic>
      <p:pic>
        <p:nvPicPr>
          <p:cNvPr id="24" name="Picture 23" descr="A white circles with blue dots&#10;&#10;Description automatically generated">
            <a:extLst>
              <a:ext uri="{FF2B5EF4-FFF2-40B4-BE49-F238E27FC236}">
                <a16:creationId xmlns:a16="http://schemas.microsoft.com/office/drawing/2014/main" id="{BED16A7A-C344-64E4-8695-6C169E9DA49E}"/>
              </a:ext>
            </a:extLst>
          </p:cNvPr>
          <p:cNvPicPr>
            <a:picLocks noChangeAspect="1"/>
          </p:cNvPicPr>
          <p:nvPr/>
        </p:nvPicPr>
        <p:blipFill>
          <a:blip r:embed="rId5"/>
          <a:stretch>
            <a:fillRect/>
          </a:stretch>
        </p:blipFill>
        <p:spPr>
          <a:xfrm>
            <a:off x="234172" y="5523674"/>
            <a:ext cx="1219181" cy="1099794"/>
          </a:xfrm>
          <a:prstGeom prst="rect">
            <a:avLst/>
          </a:prstGeom>
        </p:spPr>
      </p:pic>
      <p:sp>
        <p:nvSpPr>
          <p:cNvPr id="2" name="TextBox 1">
            <a:extLst>
              <a:ext uri="{FF2B5EF4-FFF2-40B4-BE49-F238E27FC236}">
                <a16:creationId xmlns:a16="http://schemas.microsoft.com/office/drawing/2014/main" id="{777E08D3-A84F-3FD8-C9C7-18F6A985E940}"/>
              </a:ext>
            </a:extLst>
          </p:cNvPr>
          <p:cNvSpPr txBox="1"/>
          <p:nvPr/>
        </p:nvSpPr>
        <p:spPr>
          <a:xfrm>
            <a:off x="1466203" y="6073571"/>
            <a:ext cx="1039067" cy="276999"/>
          </a:xfrm>
          <a:prstGeom prst="rect">
            <a:avLst/>
          </a:prstGeom>
          <a:noFill/>
        </p:spPr>
        <p:txBody>
          <a:bodyPr wrap="none" rtlCol="0">
            <a:spAutoFit/>
          </a:bodyPr>
          <a:lstStyle/>
          <a:p>
            <a:r>
              <a:rPr lang="en-US" sz="1200" b="1" dirty="0">
                <a:solidFill>
                  <a:schemeClr val="accent4">
                    <a:lumMod val="75000"/>
                  </a:schemeClr>
                </a:solidFill>
                <a:latin typeface="Nunito Sans Normal" pitchFamily="2" charset="77"/>
              </a:rPr>
              <a:t>INN PD 001</a:t>
            </a:r>
          </a:p>
        </p:txBody>
      </p:sp>
      <p:pic>
        <p:nvPicPr>
          <p:cNvPr id="3" name="Picture 2" descr="A diagram of a cell&#10;&#10;Description automatically generated">
            <a:extLst>
              <a:ext uri="{FF2B5EF4-FFF2-40B4-BE49-F238E27FC236}">
                <a16:creationId xmlns:a16="http://schemas.microsoft.com/office/drawing/2014/main" id="{EA3C1DA3-82ED-90B9-78FF-1FEF57CF1465}"/>
              </a:ext>
            </a:extLst>
          </p:cNvPr>
          <p:cNvPicPr>
            <a:picLocks noChangeAspect="1"/>
          </p:cNvPicPr>
          <p:nvPr/>
        </p:nvPicPr>
        <p:blipFill>
          <a:blip r:embed="rId6"/>
          <a:stretch>
            <a:fillRect/>
          </a:stretch>
        </p:blipFill>
        <p:spPr>
          <a:xfrm>
            <a:off x="991370" y="779948"/>
            <a:ext cx="9972169" cy="5609345"/>
          </a:xfrm>
          <a:prstGeom prst="rect">
            <a:avLst/>
          </a:prstGeom>
        </p:spPr>
      </p:pic>
    </p:spTree>
    <p:extLst>
      <p:ext uri="{BB962C8B-B14F-4D97-AF65-F5344CB8AC3E}">
        <p14:creationId xmlns:p14="http://schemas.microsoft.com/office/powerpoint/2010/main" val="19156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76084"/>
            <a:ext cx="4753224" cy="369332"/>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b="1" dirty="0">
                <a:solidFill>
                  <a:srgbClr val="56BBE3"/>
                </a:solidFill>
                <a:effectLst>
                  <a:glow>
                    <a:schemeClr val="accent1">
                      <a:alpha val="40000"/>
                    </a:schemeClr>
                  </a:glow>
                </a:effectLst>
                <a:latin typeface="Nunito Sans Normal" pitchFamily="2" charset="77"/>
              </a:rPr>
              <a:t>Effects </a:t>
            </a:r>
            <a:r>
              <a:rPr lang="en-US" b="1" dirty="0">
                <a:solidFill>
                  <a:schemeClr val="accent1">
                    <a:lumMod val="60000"/>
                    <a:lumOff val="40000"/>
                  </a:schemeClr>
                </a:solidFill>
                <a:effectLst>
                  <a:glow>
                    <a:schemeClr val="accent1">
                      <a:alpha val="40000"/>
                    </a:schemeClr>
                  </a:glow>
                </a:effectLst>
                <a:latin typeface="Nunito Sans Normal" pitchFamily="2" charset="77"/>
              </a:rPr>
              <a:t>of GDNF in </a:t>
            </a:r>
            <a:r>
              <a:rPr lang="en-US" b="1" dirty="0">
                <a:solidFill>
                  <a:srgbClr val="56BBE3"/>
                </a:solidFill>
                <a:effectLst>
                  <a:glow>
                    <a:schemeClr val="accent1">
                      <a:alpha val="40000"/>
                    </a:schemeClr>
                  </a:glow>
                </a:effectLst>
                <a:latin typeface="Nunito Sans Normal" pitchFamily="2" charset="77"/>
              </a:rPr>
              <a:t>Spinal Cord Injury (SCI)</a:t>
            </a:r>
            <a:endParaRPr lang="en-US"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DB25A459-3A80-C506-3760-CDCD45DA7645}"/>
              </a:ext>
            </a:extLst>
          </p:cNvPr>
          <p:cNvSpPr txBox="1"/>
          <p:nvPr/>
        </p:nvSpPr>
        <p:spPr>
          <a:xfrm>
            <a:off x="3048501" y="3244334"/>
            <a:ext cx="6097002" cy="369332"/>
          </a:xfrm>
          <a:prstGeom prst="rect">
            <a:avLst/>
          </a:prstGeom>
          <a:noFill/>
        </p:spPr>
        <p:txBody>
          <a:bodyPr wrap="square">
            <a:spAutoFit/>
          </a:bodyPr>
          <a:lstStyle/>
          <a:p>
            <a:r>
              <a:rPr lang="en-GB" b="0" i="0" u="none" strike="noStrike" dirty="0">
                <a:solidFill>
                  <a:srgbClr val="000000"/>
                </a:solidFill>
                <a:effectLst/>
                <a:latin typeface="-webkit-standard"/>
              </a:rPr>
              <a:t> </a:t>
            </a:r>
            <a:endParaRPr lang="en-US" dirty="0"/>
          </a:p>
        </p:txBody>
      </p:sp>
      <p:pic>
        <p:nvPicPr>
          <p:cNvPr id="23" name="Picture 22" descr="Blue text on a black background&#10;&#10;Description automatically generated">
            <a:extLst>
              <a:ext uri="{FF2B5EF4-FFF2-40B4-BE49-F238E27FC236}">
                <a16:creationId xmlns:a16="http://schemas.microsoft.com/office/drawing/2014/main" id="{7A822BC1-485E-57B8-C7BC-E37038762E67}"/>
              </a:ext>
            </a:extLst>
          </p:cNvPr>
          <p:cNvPicPr>
            <a:picLocks noChangeAspect="1"/>
          </p:cNvPicPr>
          <p:nvPr/>
        </p:nvPicPr>
        <p:blipFill>
          <a:blip r:embed="rId4"/>
          <a:stretch>
            <a:fillRect/>
          </a:stretch>
        </p:blipFill>
        <p:spPr>
          <a:xfrm>
            <a:off x="10128578" y="6060403"/>
            <a:ext cx="1682029" cy="565858"/>
          </a:xfrm>
          <a:prstGeom prst="rect">
            <a:avLst/>
          </a:prstGeom>
        </p:spPr>
      </p:pic>
      <p:pic>
        <p:nvPicPr>
          <p:cNvPr id="24" name="Picture 23" descr="A white circles with blue dots&#10;&#10;Description automatically generated">
            <a:extLst>
              <a:ext uri="{FF2B5EF4-FFF2-40B4-BE49-F238E27FC236}">
                <a16:creationId xmlns:a16="http://schemas.microsoft.com/office/drawing/2014/main" id="{BED16A7A-C344-64E4-8695-6C169E9DA49E}"/>
              </a:ext>
            </a:extLst>
          </p:cNvPr>
          <p:cNvPicPr>
            <a:picLocks noChangeAspect="1"/>
          </p:cNvPicPr>
          <p:nvPr/>
        </p:nvPicPr>
        <p:blipFill>
          <a:blip r:embed="rId5"/>
          <a:stretch>
            <a:fillRect/>
          </a:stretch>
        </p:blipFill>
        <p:spPr>
          <a:xfrm>
            <a:off x="205530" y="5591325"/>
            <a:ext cx="1219181" cy="1099794"/>
          </a:xfrm>
          <a:prstGeom prst="rect">
            <a:avLst/>
          </a:prstGeom>
        </p:spPr>
      </p:pic>
      <p:pic>
        <p:nvPicPr>
          <p:cNvPr id="3" name="Picture 2" descr="A x-ray of a person with pain&#10;&#10;Description automatically generated">
            <a:extLst>
              <a:ext uri="{FF2B5EF4-FFF2-40B4-BE49-F238E27FC236}">
                <a16:creationId xmlns:a16="http://schemas.microsoft.com/office/drawing/2014/main" id="{6CCFB8A1-3BBB-E946-F7D7-D84774FBF840}"/>
              </a:ext>
            </a:extLst>
          </p:cNvPr>
          <p:cNvPicPr>
            <a:picLocks noChangeAspect="1"/>
          </p:cNvPicPr>
          <p:nvPr/>
        </p:nvPicPr>
        <p:blipFill>
          <a:blip r:embed="rId6"/>
          <a:stretch>
            <a:fillRect/>
          </a:stretch>
        </p:blipFill>
        <p:spPr>
          <a:xfrm>
            <a:off x="381393" y="812713"/>
            <a:ext cx="10906874" cy="5688683"/>
          </a:xfrm>
          <a:prstGeom prst="rect">
            <a:avLst/>
          </a:prstGeom>
        </p:spPr>
      </p:pic>
      <p:sp>
        <p:nvSpPr>
          <p:cNvPr id="6" name="TextBox 5">
            <a:extLst>
              <a:ext uri="{FF2B5EF4-FFF2-40B4-BE49-F238E27FC236}">
                <a16:creationId xmlns:a16="http://schemas.microsoft.com/office/drawing/2014/main" id="{08A0DD73-6FB3-FBAC-71B6-B4415543CEC6}"/>
              </a:ext>
            </a:extLst>
          </p:cNvPr>
          <p:cNvSpPr txBox="1"/>
          <p:nvPr/>
        </p:nvSpPr>
        <p:spPr>
          <a:xfrm>
            <a:off x="7618576" y="456109"/>
            <a:ext cx="4513801" cy="954107"/>
          </a:xfrm>
          <a:prstGeom prst="rect">
            <a:avLst/>
          </a:prstGeom>
          <a:noFill/>
        </p:spPr>
        <p:txBody>
          <a:bodyPr wrap="square" rtlCol="0">
            <a:spAutoFit/>
          </a:bodyPr>
          <a:lstStyle/>
          <a:p>
            <a:r>
              <a:rPr lang="en-US" sz="1400" dirty="0">
                <a:solidFill>
                  <a:schemeClr val="accent4">
                    <a:lumMod val="75000"/>
                  </a:schemeClr>
                </a:solidFill>
                <a:latin typeface="Nunito Sans Normal" pitchFamily="2" charset="77"/>
              </a:rPr>
              <a:t>GDNF reduces secondary injury after SCI, promotes axonal growth and regeneration, increases blood supply and reduces the size of the spinal cord lesion resulting in functional recovery</a:t>
            </a:r>
            <a:endParaRPr lang="en-US" sz="1400" b="1" dirty="0">
              <a:solidFill>
                <a:schemeClr val="accent4">
                  <a:lumMod val="75000"/>
                </a:schemeClr>
              </a:solidFill>
              <a:latin typeface="Nunito Sans Normal" pitchFamily="2" charset="77"/>
            </a:endParaRPr>
          </a:p>
        </p:txBody>
      </p:sp>
      <p:sp>
        <p:nvSpPr>
          <p:cNvPr id="2" name="TextBox 1">
            <a:extLst>
              <a:ext uri="{FF2B5EF4-FFF2-40B4-BE49-F238E27FC236}">
                <a16:creationId xmlns:a16="http://schemas.microsoft.com/office/drawing/2014/main" id="{842A8B1B-82BC-3D70-F429-5300F64A781F}"/>
              </a:ext>
            </a:extLst>
          </p:cNvPr>
          <p:cNvSpPr txBox="1"/>
          <p:nvPr/>
        </p:nvSpPr>
        <p:spPr>
          <a:xfrm>
            <a:off x="1466203" y="6073571"/>
            <a:ext cx="1066318" cy="276999"/>
          </a:xfrm>
          <a:prstGeom prst="rect">
            <a:avLst/>
          </a:prstGeom>
          <a:noFill/>
        </p:spPr>
        <p:txBody>
          <a:bodyPr wrap="none" rtlCol="0">
            <a:spAutoFit/>
          </a:bodyPr>
          <a:lstStyle/>
          <a:p>
            <a:r>
              <a:rPr lang="en-US" sz="1200" b="1" dirty="0">
                <a:solidFill>
                  <a:schemeClr val="accent4">
                    <a:lumMod val="75000"/>
                  </a:schemeClr>
                </a:solidFill>
                <a:latin typeface="Nunito Sans Normal" pitchFamily="2" charset="77"/>
              </a:rPr>
              <a:t>INN SCI 001</a:t>
            </a:r>
          </a:p>
        </p:txBody>
      </p:sp>
    </p:spTree>
    <p:extLst>
      <p:ext uri="{BB962C8B-B14F-4D97-AF65-F5344CB8AC3E}">
        <p14:creationId xmlns:p14="http://schemas.microsoft.com/office/powerpoint/2010/main" val="2660749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30160"/>
            <a:ext cx="5283819"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Commercial Objectives &amp; Strategy </a:t>
            </a:r>
            <a:endParaRPr lang="en-US" sz="2400" b="1" dirty="0">
              <a:solidFill>
                <a:srgbClr val="FF0000"/>
              </a:solidFill>
              <a:effectLst>
                <a:glow>
                  <a:schemeClr val="accent1">
                    <a:alpha val="40000"/>
                  </a:schemeClr>
                </a:glow>
              </a:effectLst>
              <a:latin typeface="Nunito Sans Normal" pitchFamily="2" charset="77"/>
            </a:endParaRPr>
          </a:p>
        </p:txBody>
      </p:sp>
      <p:sp>
        <p:nvSpPr>
          <p:cNvPr id="3" name="TextBox 2">
            <a:extLst>
              <a:ext uri="{FF2B5EF4-FFF2-40B4-BE49-F238E27FC236}">
                <a16:creationId xmlns:a16="http://schemas.microsoft.com/office/drawing/2014/main" id="{A871F3A1-48EA-8D39-EBE0-CCAA7B9D9121}"/>
              </a:ext>
            </a:extLst>
          </p:cNvPr>
          <p:cNvSpPr txBox="1"/>
          <p:nvPr/>
        </p:nvSpPr>
        <p:spPr>
          <a:xfrm>
            <a:off x="1600011" y="680514"/>
            <a:ext cx="9768535" cy="6001643"/>
          </a:xfrm>
          <a:prstGeom prst="rect">
            <a:avLst/>
          </a:prstGeom>
          <a:noFill/>
        </p:spPr>
        <p:txBody>
          <a:bodyPr wrap="square">
            <a:spAutoFit/>
          </a:bodyPr>
          <a:lstStyle/>
          <a:p>
            <a:pPr algn="just"/>
            <a:r>
              <a:rPr lang="en-GB" sz="1600" kern="100" dirty="0">
                <a:effectLst/>
                <a:latin typeface="Nunito Sans" pitchFamily="2" charset="0"/>
                <a:ea typeface="Aptos" panose="020B0004020202020204" pitchFamily="34" charset="0"/>
                <a:cs typeface="Times New Roman" panose="02020603050405020304" pitchFamily="18" charset="0"/>
              </a:rPr>
              <a:t>ITL</a:t>
            </a:r>
            <a:r>
              <a:rPr lang="en-GB" sz="1600" kern="100" dirty="0">
                <a:latin typeface="Nunito Sans" pitchFamily="2" charset="0"/>
                <a:ea typeface="Aptos" panose="020B0004020202020204" pitchFamily="34" charset="0"/>
                <a:cs typeface="Times New Roman" panose="02020603050405020304" pitchFamily="18" charset="0"/>
              </a:rPr>
              <a:t> is developing an</a:t>
            </a:r>
            <a:r>
              <a:rPr lang="en-GB" sz="1600" kern="100" dirty="0">
                <a:effectLst/>
                <a:latin typeface="Nunito Sans" pitchFamily="2" charset="0"/>
                <a:ea typeface="Aptos" panose="020B0004020202020204" pitchFamily="34" charset="0"/>
                <a:cs typeface="Times New Roman" panose="02020603050405020304" pitchFamily="18" charset="0"/>
              </a:rPr>
              <a:t> innovative and proprietary gene therapy platform to initially treat three chronic, progressive and debilitating CNS-based disorders of MND, SCI and PD</a:t>
            </a:r>
            <a:r>
              <a:rPr lang="en-GB" sz="1600" kern="100" dirty="0">
                <a:latin typeface="Nunito Sans" pitchFamily="2" charset="0"/>
                <a:ea typeface="Aptos" panose="020B0004020202020204" pitchFamily="34" charset="0"/>
                <a:cs typeface="Times New Roman" panose="02020603050405020304" pitchFamily="18" charset="0"/>
              </a:rPr>
              <a:t>.</a:t>
            </a:r>
          </a:p>
          <a:p>
            <a:pPr algn="just"/>
            <a:endParaRPr lang="en-GB" sz="1600" kern="100" dirty="0">
              <a:effectLst/>
              <a:latin typeface="Nunito Sans" pitchFamily="2" charset="0"/>
              <a:ea typeface="Aptos" panose="020B0004020202020204" pitchFamily="34" charset="0"/>
              <a:cs typeface="Times New Roman" panose="02020603050405020304" pitchFamily="18" charset="0"/>
            </a:endParaRPr>
          </a:p>
          <a:p>
            <a:pPr algn="just"/>
            <a:r>
              <a:rPr lang="en-GB" sz="1600" kern="100" dirty="0">
                <a:effectLst/>
                <a:latin typeface="Nunito Sans" pitchFamily="2" charset="0"/>
                <a:ea typeface="Aptos" panose="020B0004020202020204" pitchFamily="34" charset="0"/>
                <a:cs typeface="Times New Roman" panose="02020603050405020304" pitchFamily="18" charset="0"/>
              </a:rPr>
              <a:t>ITL’s three target indications have</a:t>
            </a:r>
            <a:r>
              <a:rPr lang="en-GB" sz="1600" kern="100" dirty="0">
                <a:latin typeface="Nunito Sans" pitchFamily="2" charset="0"/>
                <a:ea typeface="Aptos" panose="020B0004020202020204" pitchFamily="34" charset="0"/>
                <a:cs typeface="Times New Roman" panose="02020603050405020304" pitchFamily="18" charset="0"/>
              </a:rPr>
              <a:t> </a:t>
            </a:r>
            <a:r>
              <a:rPr lang="en-GB" sz="1600" kern="100" dirty="0">
                <a:effectLst/>
                <a:latin typeface="Nunito Sans" pitchFamily="2" charset="0"/>
                <a:ea typeface="Aptos" panose="020B0004020202020204" pitchFamily="34" charset="0"/>
                <a:cs typeface="Times New Roman" panose="02020603050405020304" pitchFamily="18" charset="0"/>
              </a:rPr>
              <a:t>significant unmet clinical need. The most advanced therapy for MND is very close to the clinic, with a first-in-man (FIM) study targeted for 2027</a:t>
            </a:r>
            <a:r>
              <a:rPr lang="en-GB" sz="1600" kern="100" dirty="0">
                <a:latin typeface="Nunito Sans" pitchFamily="2" charset="0"/>
                <a:ea typeface="Aptos" panose="020B0004020202020204" pitchFamily="34" charset="0"/>
                <a:cs typeface="Times New Roman" panose="02020603050405020304" pitchFamily="18" charset="0"/>
              </a:rPr>
              <a:t>.</a:t>
            </a:r>
            <a:r>
              <a:rPr lang="en-GB" sz="1600" kern="100" dirty="0">
                <a:effectLst/>
                <a:latin typeface="Nunito Sans" pitchFamily="2" charset="0"/>
                <a:ea typeface="Aptos" panose="020B0004020202020204" pitchFamily="34" charset="0"/>
                <a:cs typeface="Times New Roman" panose="02020603050405020304" pitchFamily="18" charset="0"/>
              </a:rPr>
              <a:t> A successful FIM study will result in a significant value uplift for ITL and a possible exit point.</a:t>
            </a:r>
          </a:p>
          <a:p>
            <a:pPr algn="just"/>
            <a:endParaRPr lang="en-GB" sz="1600" kern="100" dirty="0">
              <a:latin typeface="Nunito Sans" pitchFamily="2" charset="0"/>
              <a:ea typeface="Aptos" panose="020B0004020202020204" pitchFamily="34" charset="0"/>
              <a:cs typeface="Times New Roman" panose="02020603050405020304" pitchFamily="18" charset="0"/>
            </a:endParaRPr>
          </a:p>
          <a:p>
            <a:pPr algn="just"/>
            <a:r>
              <a:rPr lang="en-GB" sz="1600" kern="100" dirty="0">
                <a:latin typeface="Nunito Sans" pitchFamily="2" charset="0"/>
                <a:ea typeface="Aptos" panose="020B0004020202020204" pitchFamily="34" charset="0"/>
                <a:cs typeface="Times New Roman" panose="02020603050405020304" pitchFamily="18" charset="0"/>
              </a:rPr>
              <a:t>ITL’s proprietary gene therapy delivery platform and GDNF isoform represents a </a:t>
            </a:r>
            <a:r>
              <a:rPr lang="en-GB" sz="1600" kern="100" dirty="0">
                <a:effectLst/>
                <a:latin typeface="Nunito Sans" pitchFamily="2" charset="0"/>
                <a:ea typeface="Aptos" panose="020B0004020202020204" pitchFamily="34" charset="0"/>
                <a:cs typeface="Times New Roman" panose="02020603050405020304" pitchFamily="18" charset="0"/>
              </a:rPr>
              <a:t>unique </a:t>
            </a:r>
            <a:r>
              <a:rPr lang="en-GB" sz="1600" kern="100" dirty="0">
                <a:latin typeface="Nunito Sans" pitchFamily="2" charset="0"/>
                <a:ea typeface="Aptos" panose="020B0004020202020204" pitchFamily="34" charset="0"/>
                <a:cs typeface="Times New Roman" panose="02020603050405020304" pitchFamily="18" charset="0"/>
              </a:rPr>
              <a:t>near-to-clinic</a:t>
            </a:r>
            <a:r>
              <a:rPr lang="en-GB" sz="1600" kern="100" dirty="0">
                <a:effectLst/>
                <a:latin typeface="Nunito Sans" pitchFamily="2" charset="0"/>
                <a:ea typeface="Aptos" panose="020B0004020202020204" pitchFamily="34" charset="0"/>
                <a:cs typeface="Times New Roman" panose="02020603050405020304" pitchFamily="18" charset="0"/>
              </a:rPr>
              <a:t> asset that will attract alliances and/or co-development agreements with Pharma.  ITL will actively seek such agreements to ensure that these life-changing treatments reach patients as quickly as possible. </a:t>
            </a:r>
          </a:p>
          <a:p>
            <a:pPr algn="just"/>
            <a:endParaRPr lang="en-GB" sz="1600" kern="100" dirty="0">
              <a:latin typeface="Nunito Sans" pitchFamily="2" charset="0"/>
              <a:ea typeface="Aptos" panose="020B0004020202020204" pitchFamily="34" charset="0"/>
              <a:cs typeface="Times New Roman" panose="02020603050405020304" pitchFamily="18" charset="0"/>
            </a:endParaRPr>
          </a:p>
          <a:p>
            <a:pPr algn="just"/>
            <a:r>
              <a:rPr lang="en-GB" sz="1600" kern="100" dirty="0">
                <a:effectLst/>
                <a:latin typeface="Nunito Sans" pitchFamily="2" charset="0"/>
                <a:ea typeface="Aptos" panose="020B0004020202020204" pitchFamily="34" charset="0"/>
                <a:cs typeface="Times New Roman" panose="02020603050405020304" pitchFamily="18" charset="0"/>
              </a:rPr>
              <a:t>MND and SCI represent rare diseases, currently with no restorative treatments.  ITL aims to secure regulatory orphan drug designation and first-tracking of these indications through the clinic.  Market approval is possible after a successful phase 2 trial.  Thus, </a:t>
            </a:r>
            <a:r>
              <a:rPr lang="en-GB" sz="1600" kern="100" dirty="0">
                <a:latin typeface="Nunito Sans" pitchFamily="2" charset="0"/>
                <a:ea typeface="Aptos" panose="020B0004020202020204" pitchFamily="34" charset="0"/>
                <a:cs typeface="Times New Roman" panose="02020603050405020304" pitchFamily="18" charset="0"/>
              </a:rPr>
              <a:t>enabling a possible ‘first to market’ dominant position. Such is the need for an effective treatment for MND, conditional market approval in limited patients is possible on completion of first-in-man studies.</a:t>
            </a:r>
            <a:endParaRPr lang="en-GB" sz="1600" kern="100" dirty="0">
              <a:effectLst/>
              <a:latin typeface="Nunito Sans" pitchFamily="2" charset="0"/>
              <a:ea typeface="Aptos" panose="020B0004020202020204" pitchFamily="34" charset="0"/>
              <a:cs typeface="Times New Roman" panose="02020603050405020304" pitchFamily="18" charset="0"/>
            </a:endParaRPr>
          </a:p>
          <a:p>
            <a:pPr algn="just"/>
            <a:endParaRPr lang="en-GB" sz="1600" kern="100" dirty="0">
              <a:latin typeface="Nunito Sans" pitchFamily="2" charset="0"/>
              <a:ea typeface="Aptos" panose="020B0004020202020204" pitchFamily="34" charset="0"/>
              <a:cs typeface="Times New Roman" panose="02020603050405020304" pitchFamily="18" charset="0"/>
            </a:endParaRPr>
          </a:p>
          <a:p>
            <a:pPr algn="just"/>
            <a:r>
              <a:rPr lang="en-GB" sz="1600" kern="100" dirty="0">
                <a:effectLst/>
                <a:latin typeface="Nunito Sans Normal"/>
                <a:ea typeface="Aptos" panose="020B0004020202020204" pitchFamily="34" charset="0"/>
                <a:cs typeface="Times New Roman" panose="02020603050405020304" pitchFamily="18" charset="0"/>
              </a:rPr>
              <a:t>ITL, will constantly aim to secure non-dilutive capital funding and grants that align with the company’s strategy.  Thereby reducing costs and expanding academic and commercial networks with similar minded parties, to get these products into patients</a:t>
            </a:r>
            <a:endParaRPr lang="en-GB" sz="1600" kern="100" dirty="0">
              <a:effectLst/>
              <a:latin typeface="Nunito Sans" pitchFamily="2" charset="0"/>
              <a:ea typeface="Aptos" panose="020B0004020202020204" pitchFamily="34" charset="0"/>
              <a:cs typeface="Times New Roman" panose="02020603050405020304" pitchFamily="18" charset="0"/>
            </a:endParaRPr>
          </a:p>
          <a:p>
            <a:endParaRPr lang="en-GB" sz="1600" kern="100" dirty="0">
              <a:latin typeface="Nunito Sans" pitchFamily="2" charset="0"/>
              <a:ea typeface="Aptos" panose="020B0004020202020204" pitchFamily="34" charset="0"/>
              <a:cs typeface="Times New Roman" panose="02020603050405020304" pitchFamily="18" charset="0"/>
            </a:endParaRPr>
          </a:p>
          <a:p>
            <a:r>
              <a:rPr lang="en-GB" sz="1600" kern="100" dirty="0">
                <a:effectLst/>
                <a:latin typeface="Nunito Sans" pitchFamily="2" charset="0"/>
                <a:ea typeface="Aptos" panose="020B0004020202020204" pitchFamily="34" charset="0"/>
                <a:cs typeface="Times New Roman" panose="02020603050405020304" pitchFamily="18" charset="0"/>
              </a:rPr>
              <a:t>On completion of the treatment phase of first-in-man studies (2027), ITL will be able to attract commercial partners willing to purchase an Option (for a premium fee of ≥ £20m per </a:t>
            </a:r>
            <a:r>
              <a:rPr lang="en-GB" sz="1600" kern="100" dirty="0">
                <a:effectLst/>
                <a:latin typeface="Nunito Sans Normal"/>
                <a:ea typeface="Aptos" panose="020B0004020202020204" pitchFamily="34" charset="0"/>
                <a:cs typeface="Times New Roman" panose="02020603050405020304" pitchFamily="18" charset="0"/>
              </a:rPr>
              <a:t>indication</a:t>
            </a:r>
            <a:r>
              <a:rPr lang="en-GB" sz="1600" kern="100" dirty="0">
                <a:effectLst/>
                <a:latin typeface="Nunito Sans" pitchFamily="2" charset="0"/>
                <a:ea typeface="Aptos" panose="020B0004020202020204" pitchFamily="34" charset="0"/>
                <a:cs typeface="Times New Roman" panose="02020603050405020304" pitchFamily="18" charset="0"/>
              </a:rPr>
              <a:t>) to license either MND/SCI indications and possibly to co-fund further phase 1b/2 clinical development.</a:t>
            </a: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515599" y="175843"/>
            <a:ext cx="1384748" cy="465849"/>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60761" y="5661571"/>
            <a:ext cx="1219181" cy="1099794"/>
          </a:xfrm>
          <a:prstGeom prst="rect">
            <a:avLst/>
          </a:prstGeom>
        </p:spPr>
      </p:pic>
      <p:pic>
        <p:nvPicPr>
          <p:cNvPr id="7" name="Picture 6" descr="A blue medical form with a blue dollar sign&#10;&#10;Description automatically generated">
            <a:extLst>
              <a:ext uri="{FF2B5EF4-FFF2-40B4-BE49-F238E27FC236}">
                <a16:creationId xmlns:a16="http://schemas.microsoft.com/office/drawing/2014/main" id="{A98292B8-2E83-253E-5603-98D90982142A}"/>
              </a:ext>
            </a:extLst>
          </p:cNvPr>
          <p:cNvPicPr>
            <a:picLocks noChangeAspect="1"/>
          </p:cNvPicPr>
          <p:nvPr/>
        </p:nvPicPr>
        <p:blipFill>
          <a:blip r:embed="rId6"/>
          <a:stretch>
            <a:fillRect/>
          </a:stretch>
        </p:blipFill>
        <p:spPr>
          <a:xfrm>
            <a:off x="1205371" y="4898704"/>
            <a:ext cx="248211" cy="272930"/>
          </a:xfrm>
          <a:prstGeom prst="rect">
            <a:avLst/>
          </a:prstGeom>
        </p:spPr>
      </p:pic>
      <p:pic>
        <p:nvPicPr>
          <p:cNvPr id="11" name="Picture 10" descr="A blue circle with black dots&#10;&#10;Description automatically generated">
            <a:extLst>
              <a:ext uri="{FF2B5EF4-FFF2-40B4-BE49-F238E27FC236}">
                <a16:creationId xmlns:a16="http://schemas.microsoft.com/office/drawing/2014/main" id="{4743BC77-0457-5AEA-147F-D8B44A6C53E9}"/>
              </a:ext>
            </a:extLst>
          </p:cNvPr>
          <p:cNvPicPr>
            <a:picLocks noChangeAspect="1"/>
          </p:cNvPicPr>
          <p:nvPr/>
        </p:nvPicPr>
        <p:blipFill>
          <a:blip r:embed="rId7"/>
          <a:stretch>
            <a:fillRect/>
          </a:stretch>
        </p:blipFill>
        <p:spPr>
          <a:xfrm>
            <a:off x="1176211" y="787654"/>
            <a:ext cx="239424" cy="239424"/>
          </a:xfrm>
          <a:prstGeom prst="rect">
            <a:avLst/>
          </a:prstGeom>
        </p:spPr>
      </p:pic>
      <p:pic>
        <p:nvPicPr>
          <p:cNvPr id="12" name="Picture 11" descr="A blue and black icon of a person lying down&#10;&#10;Description automatically generated">
            <a:extLst>
              <a:ext uri="{FF2B5EF4-FFF2-40B4-BE49-F238E27FC236}">
                <a16:creationId xmlns:a16="http://schemas.microsoft.com/office/drawing/2014/main" id="{7D0E2331-D917-07D2-ECCF-A3E8270251CB}"/>
              </a:ext>
            </a:extLst>
          </p:cNvPr>
          <p:cNvPicPr>
            <a:picLocks noChangeAspect="1"/>
          </p:cNvPicPr>
          <p:nvPr/>
        </p:nvPicPr>
        <p:blipFill>
          <a:blip r:embed="rId8"/>
          <a:stretch>
            <a:fillRect/>
          </a:stretch>
        </p:blipFill>
        <p:spPr>
          <a:xfrm>
            <a:off x="1177222" y="2475727"/>
            <a:ext cx="248210" cy="196665"/>
          </a:xfrm>
          <a:prstGeom prst="rect">
            <a:avLst/>
          </a:prstGeom>
        </p:spPr>
      </p:pic>
    </p:spTree>
    <p:extLst>
      <p:ext uri="{BB962C8B-B14F-4D97-AF65-F5344CB8AC3E}">
        <p14:creationId xmlns:p14="http://schemas.microsoft.com/office/powerpoint/2010/main" val="53030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kern="100" dirty="0">
              <a:solidFill>
                <a:schemeClr val="tx1"/>
              </a:solidFill>
              <a:latin typeface="Nunito Sans Normal" pitchFamily="2" charset="77"/>
              <a:cs typeface="Times New Roman" panose="02020603050405020304" pitchFamily="18" charset="0"/>
            </a:endParaRPr>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3" name="TextBox 2">
            <a:extLst>
              <a:ext uri="{FF2B5EF4-FFF2-40B4-BE49-F238E27FC236}">
                <a16:creationId xmlns:a16="http://schemas.microsoft.com/office/drawing/2014/main" id="{A871F3A1-48EA-8D39-EBE0-CCAA7B9D9121}"/>
              </a:ext>
            </a:extLst>
          </p:cNvPr>
          <p:cNvSpPr txBox="1"/>
          <p:nvPr/>
        </p:nvSpPr>
        <p:spPr>
          <a:xfrm>
            <a:off x="1582086" y="1944036"/>
            <a:ext cx="8799346" cy="4031873"/>
          </a:xfrm>
          <a:prstGeom prst="rect">
            <a:avLst/>
          </a:prstGeom>
          <a:noFill/>
        </p:spPr>
        <p:txBody>
          <a:bodyPr wrap="square">
            <a:spAutoFit/>
          </a:bodyPr>
          <a:lstStyle/>
          <a:p>
            <a:endParaRPr lang="en-GB" sz="1600" kern="100" dirty="0">
              <a:effectLst/>
              <a:latin typeface="Nunito Sans" pitchFamily="2" charset="0"/>
              <a:ea typeface="Aptos" panose="020B0004020202020204" pitchFamily="34" charset="0"/>
              <a:cs typeface="Times New Roman" panose="02020603050405020304" pitchFamily="18" charset="0"/>
            </a:endParaRPr>
          </a:p>
          <a:p>
            <a:r>
              <a:rPr lang="en-GB" sz="1600" kern="100" dirty="0">
                <a:effectLst/>
                <a:latin typeface="Nunito Sans" pitchFamily="2" charset="0"/>
                <a:ea typeface="Aptos" panose="020B0004020202020204" pitchFamily="34" charset="0"/>
                <a:cs typeface="Times New Roman" panose="02020603050405020304" pitchFamily="18" charset="0"/>
              </a:rPr>
              <a:t>This funding is sought</a:t>
            </a:r>
            <a:r>
              <a:rPr lang="en-GB" sz="1600" kern="100" dirty="0">
                <a:latin typeface="Nunito Sans" pitchFamily="2" charset="0"/>
                <a:ea typeface="Aptos" panose="020B0004020202020204" pitchFamily="34" charset="0"/>
                <a:cs typeface="Times New Roman" panose="02020603050405020304" pitchFamily="18" charset="0"/>
              </a:rPr>
              <a:t> at</a:t>
            </a:r>
            <a:r>
              <a:rPr lang="en-GB" sz="1600" kern="100" dirty="0">
                <a:effectLst/>
                <a:latin typeface="Nunito Sans" pitchFamily="2" charset="0"/>
                <a:ea typeface="Aptos" panose="020B0004020202020204" pitchFamily="34" charset="0"/>
                <a:cs typeface="Times New Roman" panose="02020603050405020304" pitchFamily="18" charset="0"/>
              </a:rPr>
              <a:t> a pre-money valuation of £20M.  </a:t>
            </a:r>
            <a:r>
              <a:rPr lang="en-GB" sz="1600" kern="100" dirty="0">
                <a:latin typeface="Nunito Sans" pitchFamily="2" charset="0"/>
                <a:ea typeface="Aptos" panose="020B0004020202020204" pitchFamily="34" charset="0"/>
                <a:cs typeface="Times New Roman" panose="02020603050405020304" pitchFamily="18" charset="0"/>
              </a:rPr>
              <a:t>This valuation is based on an approved route and </a:t>
            </a:r>
            <a:r>
              <a:rPr lang="en-GB" sz="1600" kern="100" dirty="0">
                <a:effectLst/>
                <a:latin typeface="Nunito Sans" pitchFamily="2" charset="0"/>
                <a:ea typeface="Aptos" panose="020B0004020202020204" pitchFamily="34" charset="0"/>
                <a:cs typeface="Times New Roman" panose="02020603050405020304" pitchFamily="18" charset="0"/>
              </a:rPr>
              <a:t>‘closeness’ to the clinic, the low risk profile provided from a single proprietary gene therapy platform to treat three major disease areas, with </a:t>
            </a:r>
            <a:r>
              <a:rPr lang="en-GB" sz="1600" kern="100" dirty="0">
                <a:latin typeface="Nunito Sans" pitchFamily="2" charset="0"/>
                <a:ea typeface="Aptos" panose="020B0004020202020204" pitchFamily="34" charset="0"/>
                <a:cs typeface="Times New Roman" panose="02020603050405020304" pitchFamily="18" charset="0"/>
              </a:rPr>
              <a:t>large </a:t>
            </a:r>
            <a:r>
              <a:rPr lang="en-GB" sz="1600" kern="100" dirty="0">
                <a:effectLst/>
                <a:latin typeface="Nunito Sans" pitchFamily="2" charset="0"/>
                <a:ea typeface="Aptos" panose="020B0004020202020204" pitchFamily="34" charset="0"/>
                <a:cs typeface="Times New Roman" panose="02020603050405020304" pitchFamily="18" charset="0"/>
              </a:rPr>
              <a:t>unmet need and market ‘exclusivity’. Additionally, there is significant embedded value </a:t>
            </a:r>
            <a:r>
              <a:rPr lang="en-GB" sz="1600" kern="100" dirty="0">
                <a:latin typeface="Nunito Sans" pitchFamily="2" charset="0"/>
                <a:ea typeface="Aptos" panose="020B0004020202020204" pitchFamily="34" charset="0"/>
                <a:cs typeface="Times New Roman" panose="02020603050405020304" pitchFamily="18" charset="0"/>
              </a:rPr>
              <a:t>in </a:t>
            </a:r>
            <a:r>
              <a:rPr lang="en-GB" sz="1600" kern="100" dirty="0">
                <a:effectLst/>
                <a:latin typeface="Nunito Sans" pitchFamily="2" charset="0"/>
                <a:ea typeface="Aptos" panose="020B0004020202020204" pitchFamily="34" charset="0"/>
                <a:cs typeface="Times New Roman" panose="02020603050405020304" pitchFamily="18" charset="0"/>
              </a:rPr>
              <a:t>the combination of the delivery system and the </a:t>
            </a:r>
            <a:r>
              <a:rPr lang="en-US" sz="1600" b="1" dirty="0">
                <a:latin typeface="Symbol" pitchFamily="2" charset="2"/>
              </a:rPr>
              <a:t>b</a:t>
            </a:r>
            <a:r>
              <a:rPr lang="en-GB" sz="1600" kern="100" dirty="0">
                <a:effectLst/>
                <a:latin typeface="Nunito Sans" pitchFamily="2" charset="0"/>
                <a:ea typeface="Aptos" panose="020B0004020202020204" pitchFamily="34" charset="0"/>
                <a:cs typeface="Times New Roman" panose="02020603050405020304" pitchFamily="18" charset="0"/>
              </a:rPr>
              <a:t> GDNF isoform.  </a:t>
            </a:r>
          </a:p>
          <a:p>
            <a:pPr marL="285750" indent="-285750">
              <a:buFont typeface="Arial" panose="020B0604020202020204" pitchFamily="34" charset="0"/>
              <a:buChar char="•"/>
            </a:pPr>
            <a:endParaRPr lang="en-GB" sz="1600" kern="100" dirty="0">
              <a:effectLst/>
              <a:latin typeface="Nunito Sans" pitchFamily="2" charset="0"/>
              <a:ea typeface="Aptos" panose="020B0004020202020204" pitchFamily="34" charset="0"/>
              <a:cs typeface="Times New Roman" panose="02020603050405020304" pitchFamily="18" charset="0"/>
            </a:endParaRPr>
          </a:p>
          <a:p>
            <a:r>
              <a:rPr lang="en-GB" sz="1600" dirty="0">
                <a:latin typeface="Nunito Sans" pitchFamily="2" charset="0"/>
              </a:rPr>
              <a:t>ITL benefits from a very experienced senior leadership team in the gene therapy sphere. ITL’s senior management are world leaders in the use of CED with a proprietary gene therapy technology which now promises to unlock the potential of gene therapies worldwide in multiple indications.  </a:t>
            </a:r>
            <a:endParaRPr lang="en-GB" sz="1600" kern="100" dirty="0">
              <a:latin typeface="Nunito Sans" pitchFamily="2" charset="0"/>
              <a:ea typeface="Aptos" panose="020B0004020202020204" pitchFamily="34" charset="0"/>
              <a:cs typeface="Times New Roman" panose="02020603050405020304" pitchFamily="18" charset="0"/>
            </a:endParaRPr>
          </a:p>
          <a:p>
            <a:endParaRPr lang="en-GB" sz="1600" kern="100" dirty="0">
              <a:latin typeface="Nunito Sans" pitchFamily="2" charset="0"/>
              <a:ea typeface="Aptos" panose="020B0004020202020204" pitchFamily="34" charset="0"/>
              <a:cs typeface="Times New Roman" panose="02020603050405020304" pitchFamily="18" charset="0"/>
            </a:endParaRPr>
          </a:p>
          <a:p>
            <a:r>
              <a:rPr lang="en-GB" sz="1600" kern="100" dirty="0">
                <a:effectLst/>
                <a:latin typeface="Nunito Sans" pitchFamily="2" charset="0"/>
                <a:ea typeface="Aptos" panose="020B0004020202020204" pitchFamily="34" charset="0"/>
                <a:cs typeface="Times New Roman" panose="02020603050405020304" pitchFamily="18" charset="0"/>
              </a:rPr>
              <a:t>In summary, the  investment </a:t>
            </a:r>
            <a:r>
              <a:rPr lang="en-GB" sz="1600" kern="100" dirty="0">
                <a:latin typeface="Nunito Sans" pitchFamily="2" charset="0"/>
                <a:ea typeface="Aptos" panose="020B0004020202020204" pitchFamily="34" charset="0"/>
                <a:cs typeface="Times New Roman" panose="02020603050405020304" pitchFamily="18" charset="0"/>
              </a:rPr>
              <a:t>made to date</a:t>
            </a:r>
            <a:r>
              <a:rPr lang="en-GB" sz="1600" kern="100" dirty="0">
                <a:effectLst/>
                <a:latin typeface="Nunito Sans" pitchFamily="2" charset="0"/>
                <a:ea typeface="Aptos" panose="020B0004020202020204" pitchFamily="34" charset="0"/>
                <a:cs typeface="Times New Roman" panose="02020603050405020304" pitchFamily="18" charset="0"/>
              </a:rPr>
              <a:t>, the combined Intellectual Property bundle, together with the proven scientific expertise and knowledge of the founders, and approved clinical trial protocols and FIM studies, forms the basis for this pre-money valuation.</a:t>
            </a:r>
            <a:endParaRPr lang="en-GB" sz="1600" kern="100" dirty="0">
              <a:latin typeface="Nunito Sans" pitchFamily="2" charset="0"/>
              <a:ea typeface="Aptos" panose="020B0004020202020204" pitchFamily="34" charset="0"/>
              <a:cs typeface="Times New Roman" panose="02020603050405020304" pitchFamily="18" charset="0"/>
            </a:endParaRPr>
          </a:p>
          <a:p>
            <a:endParaRPr lang="en-GB" sz="1600" kern="100" dirty="0">
              <a:effectLst/>
              <a:latin typeface="Nunito Sans" pitchFamily="2" charset="0"/>
              <a:ea typeface="Aptos" panose="020B0004020202020204" pitchFamily="34" charset="0"/>
              <a:cs typeface="Times New Roman" panose="02020603050405020304" pitchFamily="18" charset="0"/>
            </a:endParaRP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180356" y="6078881"/>
            <a:ext cx="1671802" cy="562418"/>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60761" y="5661571"/>
            <a:ext cx="1219181" cy="1099794"/>
          </a:xfrm>
          <a:prstGeom prst="rect">
            <a:avLst/>
          </a:prstGeom>
        </p:spPr>
      </p:pic>
      <p:pic>
        <p:nvPicPr>
          <p:cNvPr id="17" name="Picture 16" descr="A blue dart in the center of a target&#10;&#10;Description automatically generated">
            <a:extLst>
              <a:ext uri="{FF2B5EF4-FFF2-40B4-BE49-F238E27FC236}">
                <a16:creationId xmlns:a16="http://schemas.microsoft.com/office/drawing/2014/main" id="{9A639E00-ADE3-5F7D-628E-491009D066AA}"/>
              </a:ext>
            </a:extLst>
          </p:cNvPr>
          <p:cNvPicPr>
            <a:picLocks noChangeAspect="1"/>
          </p:cNvPicPr>
          <p:nvPr/>
        </p:nvPicPr>
        <p:blipFill>
          <a:blip r:embed="rId6">
            <a:alphaModFix amt="36000"/>
          </a:blip>
          <a:stretch>
            <a:fillRect/>
          </a:stretch>
        </p:blipFill>
        <p:spPr>
          <a:xfrm>
            <a:off x="11031091" y="251520"/>
            <a:ext cx="816756" cy="800858"/>
          </a:xfrm>
          <a:prstGeom prst="rect">
            <a:avLst/>
          </a:prstGeom>
        </p:spPr>
      </p:pic>
      <p:sp>
        <p:nvSpPr>
          <p:cNvPr id="2" name="TextBox 1">
            <a:extLst>
              <a:ext uri="{FF2B5EF4-FFF2-40B4-BE49-F238E27FC236}">
                <a16:creationId xmlns:a16="http://schemas.microsoft.com/office/drawing/2014/main" id="{2B23DF18-85F0-7BBF-00BB-0F814F4483ED}"/>
              </a:ext>
            </a:extLst>
          </p:cNvPr>
          <p:cNvSpPr txBox="1"/>
          <p:nvPr/>
        </p:nvSpPr>
        <p:spPr>
          <a:xfrm>
            <a:off x="2663828" y="176084"/>
            <a:ext cx="1454244" cy="430887"/>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200" b="1" dirty="0">
                <a:solidFill>
                  <a:srgbClr val="56BBE3"/>
                </a:solidFill>
                <a:effectLst>
                  <a:glow>
                    <a:schemeClr val="accent1">
                      <a:alpha val="40000"/>
                    </a:schemeClr>
                  </a:glow>
                </a:effectLst>
                <a:latin typeface="Nunito Sans Normal" pitchFamily="2" charset="77"/>
              </a:rPr>
              <a:t>Valuation</a:t>
            </a:r>
            <a:endParaRPr lang="en-US" sz="2200"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FD8E5F1F-5954-E8AD-8F63-7297966B6B32}"/>
              </a:ext>
            </a:extLst>
          </p:cNvPr>
          <p:cNvSpPr txBox="1"/>
          <p:nvPr/>
        </p:nvSpPr>
        <p:spPr>
          <a:xfrm>
            <a:off x="673932" y="1052377"/>
            <a:ext cx="10745427" cy="1477328"/>
          </a:xfrm>
          <a:prstGeom prst="rect">
            <a:avLst/>
          </a:prstGeom>
          <a:noFill/>
        </p:spPr>
        <p:txBody>
          <a:bodyPr wrap="square" rtlCol="0">
            <a:spAutoFit/>
          </a:bodyPr>
          <a:lstStyle/>
          <a:p>
            <a:r>
              <a:rPr lang="en-US" sz="1800" b="0" i="0" u="none" strike="noStrike" dirty="0">
                <a:solidFill>
                  <a:schemeClr val="tx1"/>
                </a:solidFill>
                <a:effectLst/>
                <a:latin typeface="Nunito Sans Normal" pitchFamily="2" charset="77"/>
              </a:rPr>
              <a:t>ITL is now embarking on a funding round of £21 million</a:t>
            </a:r>
            <a:r>
              <a:rPr lang="en-GB" sz="1800" b="0" i="0" u="none" strike="noStrike" kern="100" dirty="0">
                <a:solidFill>
                  <a:schemeClr val="tx1"/>
                </a:solidFill>
                <a:effectLst/>
                <a:latin typeface="Nunito Sans Normal" pitchFamily="2" charset="77"/>
                <a:cs typeface="Times New Roman" panose="02020603050405020304" pitchFamily="18" charset="0"/>
              </a:rPr>
              <a:t>, to fund the next stage of the company’s development, as we drive these product into clinical</a:t>
            </a:r>
            <a:r>
              <a:rPr lang="en-GB" sz="1800" kern="100" dirty="0">
                <a:solidFill>
                  <a:schemeClr val="tx1"/>
                </a:solidFill>
                <a:latin typeface="Nunito Sans Normal" pitchFamily="2" charset="77"/>
                <a:cs typeface="Times New Roman" panose="02020603050405020304" pitchFamily="18" charset="0"/>
              </a:rPr>
              <a:t> stage assessment. To date the company has self-funded all the development work from founder shareholders with grant assistance from major MND charities.</a:t>
            </a:r>
          </a:p>
          <a:p>
            <a:endParaRPr lang="en-US" dirty="0"/>
          </a:p>
        </p:txBody>
      </p:sp>
      <p:pic>
        <p:nvPicPr>
          <p:cNvPr id="6" name="Picture 5" descr="A group of blue people&#10;&#10;Description automatically generated">
            <a:extLst>
              <a:ext uri="{FF2B5EF4-FFF2-40B4-BE49-F238E27FC236}">
                <a16:creationId xmlns:a16="http://schemas.microsoft.com/office/drawing/2014/main" id="{5AF1394F-4B29-8EBE-5E85-7D4709A121CA}"/>
              </a:ext>
            </a:extLst>
          </p:cNvPr>
          <p:cNvPicPr>
            <a:picLocks noChangeAspect="1"/>
          </p:cNvPicPr>
          <p:nvPr/>
        </p:nvPicPr>
        <p:blipFill>
          <a:blip r:embed="rId7"/>
          <a:stretch>
            <a:fillRect/>
          </a:stretch>
        </p:blipFill>
        <p:spPr>
          <a:xfrm>
            <a:off x="1163311" y="3788672"/>
            <a:ext cx="293701" cy="320167"/>
          </a:xfrm>
          <a:prstGeom prst="rect">
            <a:avLst/>
          </a:prstGeom>
        </p:spPr>
      </p:pic>
      <p:pic>
        <p:nvPicPr>
          <p:cNvPr id="8" name="Picture 7" descr="A blue medical form with a blue dollar sign&#10;&#10;Description automatically generated">
            <a:extLst>
              <a:ext uri="{FF2B5EF4-FFF2-40B4-BE49-F238E27FC236}">
                <a16:creationId xmlns:a16="http://schemas.microsoft.com/office/drawing/2014/main" id="{9709531B-5407-ECF2-0FC3-D61147540250}"/>
              </a:ext>
            </a:extLst>
          </p:cNvPr>
          <p:cNvPicPr>
            <a:picLocks noChangeAspect="1"/>
          </p:cNvPicPr>
          <p:nvPr/>
        </p:nvPicPr>
        <p:blipFill>
          <a:blip r:embed="rId8"/>
          <a:stretch>
            <a:fillRect/>
          </a:stretch>
        </p:blipFill>
        <p:spPr>
          <a:xfrm>
            <a:off x="1213552" y="2303013"/>
            <a:ext cx="293701" cy="322950"/>
          </a:xfrm>
          <a:prstGeom prst="rect">
            <a:avLst/>
          </a:prstGeom>
        </p:spPr>
      </p:pic>
    </p:spTree>
    <p:extLst>
      <p:ext uri="{BB962C8B-B14F-4D97-AF65-F5344CB8AC3E}">
        <p14:creationId xmlns:p14="http://schemas.microsoft.com/office/powerpoint/2010/main" val="299648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white arrows pointing upwards&#10;&#10;Description automatically generated">
            <a:extLst>
              <a:ext uri="{FF2B5EF4-FFF2-40B4-BE49-F238E27FC236}">
                <a16:creationId xmlns:a16="http://schemas.microsoft.com/office/drawing/2014/main" id="{C20C948B-39ED-3DBA-F6C6-F990E93973D5}"/>
              </a:ext>
            </a:extLst>
          </p:cNvPr>
          <p:cNvPicPr>
            <a:picLocks noChangeAspect="1"/>
          </p:cNvPicPr>
          <p:nvPr/>
        </p:nvPicPr>
        <p:blipFill>
          <a:blip r:embed="rId3">
            <a:alphaModFix/>
          </a:blip>
          <a:stretch>
            <a:fillRect/>
          </a:stretch>
        </p:blipFill>
        <p:spPr>
          <a:xfrm>
            <a:off x="1" y="0"/>
            <a:ext cx="12191999" cy="6857999"/>
          </a:xfrm>
          <a:prstGeom prst="rect">
            <a:avLst/>
          </a:prstGeom>
        </p:spPr>
      </p:pic>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4"/>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583146" y="138769"/>
            <a:ext cx="2135521"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Use of Funds </a:t>
            </a:r>
            <a:endParaRPr lang="en-US" sz="2400" b="1" dirty="0">
              <a:solidFill>
                <a:srgbClr val="FF0000"/>
              </a:solidFill>
              <a:effectLst>
                <a:glow>
                  <a:schemeClr val="accent1">
                    <a:alpha val="40000"/>
                  </a:schemeClr>
                </a:glow>
              </a:effectLst>
              <a:latin typeface="Nunito Sans Normal" pitchFamily="2" charset="77"/>
            </a:endParaRPr>
          </a:p>
        </p:txBody>
      </p:sp>
      <p:pic>
        <p:nvPicPr>
          <p:cNvPr id="22" name="Picture 21" descr="A blue bar graph on a black background&#10;&#10;Description automatically generated">
            <a:extLst>
              <a:ext uri="{FF2B5EF4-FFF2-40B4-BE49-F238E27FC236}">
                <a16:creationId xmlns:a16="http://schemas.microsoft.com/office/drawing/2014/main" id="{9E2C43E8-9BFD-3708-6646-901610FEE58A}"/>
              </a:ext>
            </a:extLst>
          </p:cNvPr>
          <p:cNvPicPr>
            <a:picLocks noChangeAspect="1"/>
          </p:cNvPicPr>
          <p:nvPr/>
        </p:nvPicPr>
        <p:blipFill>
          <a:blip r:embed="rId5"/>
          <a:stretch>
            <a:fillRect/>
          </a:stretch>
        </p:blipFill>
        <p:spPr>
          <a:xfrm>
            <a:off x="11090514" y="248572"/>
            <a:ext cx="743618" cy="512681"/>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58F2DFE0-CFA5-C696-B83E-0EF37EF8DD05}"/>
              </a:ext>
            </a:extLst>
          </p:cNvPr>
          <p:cNvPicPr>
            <a:picLocks noChangeAspect="1"/>
          </p:cNvPicPr>
          <p:nvPr/>
        </p:nvPicPr>
        <p:blipFill>
          <a:blip r:embed="rId6"/>
          <a:stretch>
            <a:fillRect/>
          </a:stretch>
        </p:blipFill>
        <p:spPr>
          <a:xfrm>
            <a:off x="296413" y="5952446"/>
            <a:ext cx="1671802" cy="562418"/>
          </a:xfrm>
          <a:prstGeom prst="rect">
            <a:avLst/>
          </a:prstGeom>
        </p:spPr>
      </p:pic>
      <p:sp>
        <p:nvSpPr>
          <p:cNvPr id="2" name="TextBox 1">
            <a:extLst>
              <a:ext uri="{FF2B5EF4-FFF2-40B4-BE49-F238E27FC236}">
                <a16:creationId xmlns:a16="http://schemas.microsoft.com/office/drawing/2014/main" id="{25922CF9-1A05-6B63-6C6E-DFCBE549A82A}"/>
              </a:ext>
            </a:extLst>
          </p:cNvPr>
          <p:cNvSpPr txBox="1"/>
          <p:nvPr/>
        </p:nvSpPr>
        <p:spPr>
          <a:xfrm>
            <a:off x="1295596" y="651807"/>
            <a:ext cx="8819535" cy="615553"/>
          </a:xfrm>
          <a:prstGeom prst="rect">
            <a:avLst/>
          </a:prstGeom>
          <a:noFill/>
        </p:spPr>
        <p:txBody>
          <a:bodyPr wrap="square" rtlCol="0">
            <a:spAutoFit/>
          </a:bodyPr>
          <a:lstStyle/>
          <a:p>
            <a:r>
              <a:rPr lang="en-US" sz="1600" dirty="0">
                <a:latin typeface="Nunito Sans" pitchFamily="2" charset="0"/>
              </a:rPr>
              <a:t>The </a:t>
            </a:r>
            <a:r>
              <a:rPr lang="en-US" sz="1600" b="0" i="0" u="none" strike="noStrike" dirty="0">
                <a:effectLst/>
                <a:latin typeface="Nunito Sans" pitchFamily="2" charset="0"/>
              </a:rPr>
              <a:t>£21M funding sought will finance the rapid development of ITL’s gene therapy pipeline as follows:</a:t>
            </a:r>
          </a:p>
          <a:p>
            <a:endParaRPr lang="en-US" dirty="0"/>
          </a:p>
        </p:txBody>
      </p:sp>
      <p:grpSp>
        <p:nvGrpSpPr>
          <p:cNvPr id="5" name="Group 4">
            <a:extLst>
              <a:ext uri="{FF2B5EF4-FFF2-40B4-BE49-F238E27FC236}">
                <a16:creationId xmlns:a16="http://schemas.microsoft.com/office/drawing/2014/main" id="{A2946423-2002-6FA2-D009-F8515E918C02}"/>
              </a:ext>
            </a:extLst>
          </p:cNvPr>
          <p:cNvGrpSpPr/>
          <p:nvPr/>
        </p:nvGrpSpPr>
        <p:grpSpPr>
          <a:xfrm>
            <a:off x="1426796" y="1239051"/>
            <a:ext cx="7023243" cy="5016758"/>
            <a:chOff x="1624225" y="1581954"/>
            <a:chExt cx="7023243" cy="5016758"/>
          </a:xfrm>
        </p:grpSpPr>
        <p:sp>
          <p:nvSpPr>
            <p:cNvPr id="3" name="TextBox 2">
              <a:extLst>
                <a:ext uri="{FF2B5EF4-FFF2-40B4-BE49-F238E27FC236}">
                  <a16:creationId xmlns:a16="http://schemas.microsoft.com/office/drawing/2014/main" id="{A871F3A1-48EA-8D39-EBE0-CCAA7B9D9121}"/>
                </a:ext>
              </a:extLst>
            </p:cNvPr>
            <p:cNvSpPr txBox="1"/>
            <p:nvPr/>
          </p:nvSpPr>
          <p:spPr>
            <a:xfrm>
              <a:off x="2065125" y="1581954"/>
              <a:ext cx="6582343" cy="5016758"/>
            </a:xfrm>
            <a:prstGeom prst="rect">
              <a:avLst/>
            </a:prstGeom>
            <a:noFill/>
          </p:spPr>
          <p:txBody>
            <a:bodyPr wrap="square">
              <a:spAutoFit/>
            </a:bodyPr>
            <a:lstStyle/>
            <a:p>
              <a:pPr rtl="0" fontAlgn="base"/>
              <a:endParaRPr lang="en-US" sz="1600" dirty="0">
                <a:latin typeface="Nunito Sans" pitchFamily="2" charset="0"/>
              </a:endParaRPr>
            </a:p>
            <a:p>
              <a:r>
                <a:rPr lang="en-GB" sz="1600" dirty="0">
                  <a:latin typeface="Nunito Sans" pitchFamily="2" charset="0"/>
                </a:rPr>
                <a:t>£12M to complete CMC development (full cost) to establish a commercial scale production and remaining pre-clinical development tasks for the MND and SCI indications targeted for 4Q/26 and 1Q/27 respectively </a:t>
              </a:r>
              <a:endParaRPr lang="en-GB" sz="1600" b="1" dirty="0">
                <a:latin typeface="Nunito Sans" pitchFamily="2" charset="0"/>
              </a:endParaRPr>
            </a:p>
            <a:p>
              <a:pPr marL="285750" indent="-285750">
                <a:buFont typeface="Arial" panose="020B0604020202020204" pitchFamily="34" charset="0"/>
                <a:buChar char="•"/>
              </a:pPr>
              <a:endParaRPr lang="en-GB" sz="1600" dirty="0">
                <a:latin typeface="Nunito Sans" pitchFamily="2" charset="0"/>
              </a:endParaRPr>
            </a:p>
            <a:p>
              <a:r>
                <a:rPr lang="en-GB" sz="1600" dirty="0">
                  <a:latin typeface="Nunito Sans" pitchFamily="2" charset="0"/>
                </a:rPr>
                <a:t>£5M to complete first-in-man studies for MND and SCI indications targeted for 4Q/27 for both indications (excluding mandatory patient follow up)</a:t>
              </a:r>
            </a:p>
            <a:p>
              <a:pPr marL="285750" indent="-285750">
                <a:buFont typeface="Arial" panose="020B0604020202020204" pitchFamily="34" charset="0"/>
                <a:buChar char="•"/>
              </a:pPr>
              <a:endParaRPr lang="en-GB" sz="1600" dirty="0">
                <a:latin typeface="Nunito Sans" pitchFamily="2" charset="0"/>
              </a:endParaRPr>
            </a:p>
            <a:p>
              <a:r>
                <a:rPr lang="en-GB" sz="1600" dirty="0">
                  <a:latin typeface="Nunito Sans" pitchFamily="2" charset="0"/>
                </a:rPr>
                <a:t>£3M to complete pre-clinical development for the PD indication targeted for 3Q/28</a:t>
              </a:r>
            </a:p>
            <a:p>
              <a:pPr marL="285750" indent="-285750">
                <a:buFont typeface="Arial" panose="020B0604020202020204" pitchFamily="34" charset="0"/>
                <a:buChar char="•"/>
              </a:pPr>
              <a:endParaRPr lang="en-GB" sz="1600" dirty="0">
                <a:latin typeface="Nunito Sans" pitchFamily="2" charset="0"/>
              </a:endParaRPr>
            </a:p>
            <a:p>
              <a:r>
                <a:rPr lang="en-GB" sz="1600" dirty="0">
                  <a:latin typeface="Nunito Sans" pitchFamily="2" charset="0"/>
                </a:rPr>
                <a:t>£1M for License fees and G&amp;A purposes. </a:t>
              </a:r>
            </a:p>
            <a:p>
              <a:endParaRPr lang="en-GB" sz="1600" dirty="0">
                <a:latin typeface="Nunito Sans" pitchFamily="2" charset="0"/>
              </a:endParaRPr>
            </a:p>
            <a:p>
              <a:r>
                <a:rPr lang="en-GB" sz="1600" dirty="0">
                  <a:latin typeface="Nunito Sans" pitchFamily="2" charset="0"/>
                </a:rPr>
                <a:t>Note that all staff salaries are included in the above costs </a:t>
              </a:r>
            </a:p>
            <a:p>
              <a:endParaRPr lang="en-GB" sz="1600" dirty="0">
                <a:latin typeface="Nunito Sans" pitchFamily="2" charset="0"/>
              </a:endParaRPr>
            </a:p>
            <a:p>
              <a:endParaRPr lang="en-GB" sz="1600" dirty="0">
                <a:latin typeface="Nunito Sans" pitchFamily="2" charset="0"/>
              </a:endParaRPr>
            </a:p>
            <a:p>
              <a:endParaRPr lang="en-GB" sz="1600" dirty="0">
                <a:latin typeface="Nunito Sans" pitchFamily="2" charset="0"/>
              </a:endParaRPr>
            </a:p>
            <a:p>
              <a:pPr rtl="0" fontAlgn="base"/>
              <a:endParaRPr lang="en-US" sz="1600" b="0" i="0" u="none" strike="noStrike" dirty="0">
                <a:effectLst/>
                <a:latin typeface="Nunito Sans Normal" pitchFamily="2" charset="77"/>
              </a:endParaRPr>
            </a:p>
          </p:txBody>
        </p:sp>
        <p:pic>
          <p:nvPicPr>
            <p:cNvPr id="4" name="Picture 3" descr="A blue dart in the center of a target&#10;&#10;Description automatically generated">
              <a:extLst>
                <a:ext uri="{FF2B5EF4-FFF2-40B4-BE49-F238E27FC236}">
                  <a16:creationId xmlns:a16="http://schemas.microsoft.com/office/drawing/2014/main" id="{A1C6C0B8-C394-C2D6-2368-CB2B6C7314C7}"/>
                </a:ext>
              </a:extLst>
            </p:cNvPr>
            <p:cNvPicPr>
              <a:picLocks noChangeAspect="1"/>
            </p:cNvPicPr>
            <p:nvPr/>
          </p:nvPicPr>
          <p:blipFill>
            <a:blip r:embed="rId7">
              <a:alphaModFix/>
            </a:blip>
            <a:stretch>
              <a:fillRect/>
            </a:stretch>
          </p:blipFill>
          <p:spPr>
            <a:xfrm>
              <a:off x="1624225" y="4766808"/>
              <a:ext cx="250720" cy="245840"/>
            </a:xfrm>
            <a:prstGeom prst="rect">
              <a:avLst/>
            </a:prstGeom>
          </p:spPr>
        </p:pic>
        <p:pic>
          <p:nvPicPr>
            <p:cNvPr id="6" name="Picture 5" descr="A blue dart in the center of a target&#10;&#10;Description automatically generated">
              <a:extLst>
                <a:ext uri="{FF2B5EF4-FFF2-40B4-BE49-F238E27FC236}">
                  <a16:creationId xmlns:a16="http://schemas.microsoft.com/office/drawing/2014/main" id="{F8891935-CFE1-F09D-33AE-A8B014B679A7}"/>
                </a:ext>
              </a:extLst>
            </p:cNvPr>
            <p:cNvPicPr>
              <a:picLocks noChangeAspect="1"/>
            </p:cNvPicPr>
            <p:nvPr/>
          </p:nvPicPr>
          <p:blipFill>
            <a:blip r:embed="rId7">
              <a:alphaModFix/>
            </a:blip>
            <a:stretch>
              <a:fillRect/>
            </a:stretch>
          </p:blipFill>
          <p:spPr>
            <a:xfrm>
              <a:off x="1624225" y="1844522"/>
              <a:ext cx="250720" cy="245840"/>
            </a:xfrm>
            <a:prstGeom prst="rect">
              <a:avLst/>
            </a:prstGeom>
          </p:spPr>
        </p:pic>
        <p:pic>
          <p:nvPicPr>
            <p:cNvPr id="7" name="Picture 6" descr="A blue dart in the center of a target&#10;&#10;Description automatically generated">
              <a:extLst>
                <a:ext uri="{FF2B5EF4-FFF2-40B4-BE49-F238E27FC236}">
                  <a16:creationId xmlns:a16="http://schemas.microsoft.com/office/drawing/2014/main" id="{C4EFC31D-8267-CEA4-37EA-9548233FAA32}"/>
                </a:ext>
              </a:extLst>
            </p:cNvPr>
            <p:cNvPicPr>
              <a:picLocks noChangeAspect="1"/>
            </p:cNvPicPr>
            <p:nvPr/>
          </p:nvPicPr>
          <p:blipFill>
            <a:blip r:embed="rId7">
              <a:alphaModFix/>
            </a:blip>
            <a:stretch>
              <a:fillRect/>
            </a:stretch>
          </p:blipFill>
          <p:spPr>
            <a:xfrm>
              <a:off x="1627811" y="4090231"/>
              <a:ext cx="250720" cy="245840"/>
            </a:xfrm>
            <a:prstGeom prst="rect">
              <a:avLst/>
            </a:prstGeom>
          </p:spPr>
        </p:pic>
        <p:pic>
          <p:nvPicPr>
            <p:cNvPr id="11" name="Picture 10" descr="A blue dart in the center of a target&#10;&#10;Description automatically generated">
              <a:extLst>
                <a:ext uri="{FF2B5EF4-FFF2-40B4-BE49-F238E27FC236}">
                  <a16:creationId xmlns:a16="http://schemas.microsoft.com/office/drawing/2014/main" id="{CCF954D5-70AC-4B43-E2D8-733A11D24685}"/>
                </a:ext>
              </a:extLst>
            </p:cNvPr>
            <p:cNvPicPr>
              <a:picLocks noChangeAspect="1"/>
            </p:cNvPicPr>
            <p:nvPr/>
          </p:nvPicPr>
          <p:blipFill>
            <a:blip r:embed="rId7">
              <a:alphaModFix/>
            </a:blip>
            <a:stretch>
              <a:fillRect/>
            </a:stretch>
          </p:blipFill>
          <p:spPr>
            <a:xfrm>
              <a:off x="1624225" y="3112210"/>
              <a:ext cx="250720" cy="245840"/>
            </a:xfrm>
            <a:prstGeom prst="rect">
              <a:avLst/>
            </a:prstGeom>
          </p:spPr>
        </p:pic>
      </p:grpSp>
      <p:graphicFrame>
        <p:nvGraphicFramePr>
          <p:cNvPr id="13" name="Chart 12">
            <a:extLst>
              <a:ext uri="{FF2B5EF4-FFF2-40B4-BE49-F238E27FC236}">
                <a16:creationId xmlns:a16="http://schemas.microsoft.com/office/drawing/2014/main" id="{5FC30E6D-243D-9B28-AE04-28DE63FEE21D}"/>
              </a:ext>
            </a:extLst>
          </p:cNvPr>
          <p:cNvGraphicFramePr/>
          <p:nvPr>
            <p:extLst>
              <p:ext uri="{D42A27DB-BD31-4B8C-83A1-F6EECF244321}">
                <p14:modId xmlns:p14="http://schemas.microsoft.com/office/powerpoint/2010/main" val="142100775"/>
              </p:ext>
            </p:extLst>
          </p:nvPr>
        </p:nvGraphicFramePr>
        <p:xfrm>
          <a:off x="6674690" y="2930071"/>
          <a:ext cx="5498657" cy="349813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8034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30160"/>
            <a:ext cx="1694695"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Disclaimer</a:t>
            </a:r>
            <a:endParaRPr lang="en-US" sz="2400"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DB25A459-3A80-C506-3760-CDCD45DA7645}"/>
              </a:ext>
            </a:extLst>
          </p:cNvPr>
          <p:cNvSpPr txBox="1"/>
          <p:nvPr/>
        </p:nvSpPr>
        <p:spPr>
          <a:xfrm>
            <a:off x="3048501" y="3244334"/>
            <a:ext cx="6097002" cy="369332"/>
          </a:xfrm>
          <a:prstGeom prst="rect">
            <a:avLst/>
          </a:prstGeom>
          <a:noFill/>
        </p:spPr>
        <p:txBody>
          <a:bodyPr wrap="square">
            <a:spAutoFit/>
          </a:bodyPr>
          <a:lstStyle/>
          <a:p>
            <a:r>
              <a:rPr lang="en-GB" b="0" i="0" u="none" strike="noStrike" dirty="0">
                <a:solidFill>
                  <a:srgbClr val="000000"/>
                </a:solidFill>
                <a:effectLst/>
                <a:latin typeface="-webkit-standard"/>
              </a:rPr>
              <a:t> </a:t>
            </a:r>
            <a:endParaRPr lang="en-US" dirty="0"/>
          </a:p>
        </p:txBody>
      </p:sp>
      <p:pic>
        <p:nvPicPr>
          <p:cNvPr id="23" name="Picture 22" descr="Blue text on a black background&#10;&#10;Description automatically generated">
            <a:extLst>
              <a:ext uri="{FF2B5EF4-FFF2-40B4-BE49-F238E27FC236}">
                <a16:creationId xmlns:a16="http://schemas.microsoft.com/office/drawing/2014/main" id="{7A822BC1-485E-57B8-C7BC-E37038762E67}"/>
              </a:ext>
            </a:extLst>
          </p:cNvPr>
          <p:cNvPicPr>
            <a:picLocks noChangeAspect="1"/>
          </p:cNvPicPr>
          <p:nvPr/>
        </p:nvPicPr>
        <p:blipFill>
          <a:blip r:embed="rId4"/>
          <a:stretch>
            <a:fillRect/>
          </a:stretch>
        </p:blipFill>
        <p:spPr>
          <a:xfrm>
            <a:off x="10299205" y="6073571"/>
            <a:ext cx="1437438" cy="483574"/>
          </a:xfrm>
          <a:prstGeom prst="rect">
            <a:avLst/>
          </a:prstGeom>
        </p:spPr>
      </p:pic>
      <p:pic>
        <p:nvPicPr>
          <p:cNvPr id="24" name="Picture 23" descr="A white circles with blue dots&#10;&#10;Description automatically generated">
            <a:extLst>
              <a:ext uri="{FF2B5EF4-FFF2-40B4-BE49-F238E27FC236}">
                <a16:creationId xmlns:a16="http://schemas.microsoft.com/office/drawing/2014/main" id="{BED16A7A-C344-64E4-8695-6C169E9DA49E}"/>
              </a:ext>
            </a:extLst>
          </p:cNvPr>
          <p:cNvPicPr>
            <a:picLocks noChangeAspect="1"/>
          </p:cNvPicPr>
          <p:nvPr/>
        </p:nvPicPr>
        <p:blipFill>
          <a:blip r:embed="rId5"/>
          <a:stretch>
            <a:fillRect/>
          </a:stretch>
        </p:blipFill>
        <p:spPr>
          <a:xfrm>
            <a:off x="11091081" y="98040"/>
            <a:ext cx="840377" cy="758084"/>
          </a:xfrm>
          <a:prstGeom prst="rect">
            <a:avLst/>
          </a:prstGeom>
        </p:spPr>
      </p:pic>
      <p:sp>
        <p:nvSpPr>
          <p:cNvPr id="3" name="TextBox 2">
            <a:extLst>
              <a:ext uri="{FF2B5EF4-FFF2-40B4-BE49-F238E27FC236}">
                <a16:creationId xmlns:a16="http://schemas.microsoft.com/office/drawing/2014/main" id="{6BDDB27F-FF2D-193B-BE2C-3B173C3D5881}"/>
              </a:ext>
            </a:extLst>
          </p:cNvPr>
          <p:cNvSpPr txBox="1"/>
          <p:nvPr/>
        </p:nvSpPr>
        <p:spPr>
          <a:xfrm>
            <a:off x="333375" y="851261"/>
            <a:ext cx="11439525" cy="5703100"/>
          </a:xfrm>
          <a:prstGeom prst="rect">
            <a:avLst/>
          </a:prstGeom>
          <a:noFill/>
        </p:spPr>
        <p:txBody>
          <a:bodyPr wrap="square">
            <a:spAutoFit/>
          </a:bodyPr>
          <a:lstStyle/>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This document has been prepared for information purposes only in connection with a possible investment in ITL Therapeutics Limited (“the Company”). The information in this document or on which this document is based has been obtained from sources that the Company</a:t>
            </a:r>
            <a:r>
              <a:rPr lang="en-GB" sz="1100" i="1" dirty="0">
                <a:effectLst/>
                <a:latin typeface="Calibri body"/>
                <a:ea typeface="Calibri" panose="020F0502020204030204" pitchFamily="34" charset="0"/>
                <a:cs typeface="Times New Roman" panose="02020603050405020304" pitchFamily="18" charset="0"/>
              </a:rPr>
              <a:t> </a:t>
            </a:r>
            <a:r>
              <a:rPr lang="en-GB" sz="1100" dirty="0">
                <a:effectLst/>
                <a:latin typeface="Calibri body"/>
                <a:ea typeface="Calibri" panose="020F0502020204030204" pitchFamily="34" charset="0"/>
                <a:cs typeface="Times New Roman" panose="02020603050405020304" pitchFamily="18" charset="0"/>
              </a:rPr>
              <a:t>believes to be reliable and accurate, but it has not been independently verified. The information and opinions contained in this document are provided as at the date of this document and are subject to change without notice and without obligation for the Company to update the same. No representation or warranty, express or implied, is or will be made in relation to, and no responsibility of liability is or will be accepted by the Company</a:t>
            </a:r>
            <a:r>
              <a:rPr lang="en-GB" sz="1100" i="1" dirty="0">
                <a:effectLst/>
                <a:latin typeface="Calibri body"/>
                <a:ea typeface="Calibri" panose="020F0502020204030204" pitchFamily="34" charset="0"/>
                <a:cs typeface="Times New Roman" panose="02020603050405020304" pitchFamily="18" charset="0"/>
              </a:rPr>
              <a:t> </a:t>
            </a:r>
            <a:r>
              <a:rPr lang="en-GB" sz="1100" dirty="0">
                <a:effectLst/>
                <a:latin typeface="Calibri body"/>
                <a:ea typeface="Calibri" panose="020F0502020204030204" pitchFamily="34" charset="0"/>
                <a:cs typeface="Times New Roman" panose="02020603050405020304" pitchFamily="18" charset="0"/>
              </a:rPr>
              <a:t>or by any of its officers, servant or agents as to or in relation to, the fairness, accuracy or completeness of this document or any other written or oral information made available to any interested party in relation to such investment. The Company</a:t>
            </a:r>
            <a:r>
              <a:rPr lang="en-GB" sz="1100" i="1" dirty="0">
                <a:effectLst/>
                <a:latin typeface="Calibri body"/>
                <a:ea typeface="Calibri" panose="020F0502020204030204" pitchFamily="34" charset="0"/>
                <a:cs typeface="Times New Roman" panose="02020603050405020304" pitchFamily="18" charset="0"/>
              </a:rPr>
              <a:t> </a:t>
            </a:r>
            <a:r>
              <a:rPr lang="en-GB" sz="1100" dirty="0">
                <a:effectLst/>
                <a:latin typeface="Calibri body"/>
                <a:ea typeface="Calibri" panose="020F0502020204030204" pitchFamily="34" charset="0"/>
                <a:cs typeface="Times New Roman" panose="02020603050405020304" pitchFamily="18" charset="0"/>
              </a:rPr>
              <a:t>expressly disclaims any and all liability that may be based on such information, errors therein or omissions there from. In particular, no representation or warranty is given as to the attainment or reasonableness of any future projections, management targets, prospects or returns.</a:t>
            </a:r>
          </a:p>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This document is confidential, it is not to be shared with any other person and has not been approved for the purposes of the Financial Services and Markets Act 2000 (“FSMA”) or otherwise. It is being distributed only to recipients who have indicated that they are persons to whom it may lawfully be issued without the need for it to be issued or approved by an authorised person for the purpose of section 21 of the FSMA, being persons having professional experience in matters relating to investments and persons who are investment professionals as specified in Article 19(5), Article 43, Article 48, Article 49, Article 50 and Article 50A of the Financial Services and Markets Act 2000 (Financial Promotion) Order 2005 (the “Order”), or any other person to whom these materials may lawfully be distributed as a result of the exemptions contained within the Order from the restriction contained in section 21(1) FSMA, or to anyone else other than someone to whom it would otherwise be lawful to do so.</a:t>
            </a:r>
          </a:p>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These materials and the information contained herein shall not constitute or form part of an offer of transferable securities to the public in the United Kingdom. These materials do not constitute an offer to sell or the solicitation of an offer to purchase securities, nor shall it or any part of it or the fact of its distribution form the basis of, or be relied on in connection with, any contract therefore, nor shall there be any sale of securities in the Company, in any jurisdiction in which any offer, solicitation or sale would be unlawful prior to registration or qualification under the securities laws of any jurisdiction including, without limitation, the United States of America.</a:t>
            </a:r>
          </a:p>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This document does not purport to contain all of the information that may be required or necessary to evaluate all of the factors that may be relevant in connection with an investment in the Company. Neither the Company</a:t>
            </a:r>
            <a:r>
              <a:rPr lang="en-GB" sz="1100" i="1" dirty="0">
                <a:effectLst/>
                <a:latin typeface="Calibri body"/>
                <a:ea typeface="Calibri" panose="020F0502020204030204" pitchFamily="34" charset="0"/>
                <a:cs typeface="Times New Roman" panose="02020603050405020304" pitchFamily="18" charset="0"/>
              </a:rPr>
              <a:t> </a:t>
            </a:r>
            <a:r>
              <a:rPr lang="en-GB" sz="1100" dirty="0">
                <a:effectLst/>
                <a:latin typeface="Calibri body"/>
                <a:ea typeface="Calibri" panose="020F0502020204030204" pitchFamily="34" charset="0"/>
                <a:cs typeface="Times New Roman" panose="02020603050405020304" pitchFamily="18" charset="0"/>
              </a:rPr>
              <a:t>nor any of its affiliates or representatives make any representation or warranty express or implied, as to the accuracy or completeness of the information contained herein. The Company and its affiliates and representatives expressly disclaim any liability arising in whole or in part, out of errors or omissions from the information contained herein.</a:t>
            </a:r>
          </a:p>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Neither this document nor any copy of it may be taken or transmitted into any jurisdiction outside the United Kingdom. In particular, neither this document, nor any copy of it, may be taken, transmitted or distributed, directly or indirectly, into the United States of America, its territories or possessions or passed to US Persons (as defined in Regulation S of the United States Securities Act of 1933 (as amended)), United States residents, corporations or other entities. Distribution of this document in the United States may constitute a violation of United States securities law.</a:t>
            </a:r>
          </a:p>
          <a:p>
            <a:pPr algn="just">
              <a:lnSpc>
                <a:spcPct val="115000"/>
              </a:lnSpc>
              <a:spcAft>
                <a:spcPts val="1000"/>
              </a:spcAft>
            </a:pPr>
            <a:r>
              <a:rPr lang="en-GB" sz="1100" dirty="0">
                <a:effectLst/>
                <a:latin typeface="Calibri body"/>
                <a:ea typeface="Calibri" panose="020F0502020204030204" pitchFamily="34" charset="0"/>
                <a:cs typeface="Times New Roman" panose="02020603050405020304" pitchFamily="18" charset="0"/>
              </a:rPr>
              <a:t>By accepting this Document, you agree to be bound by the foregoing limitations.</a:t>
            </a:r>
          </a:p>
          <a:p>
            <a:r>
              <a:rPr lang="en-GB" sz="1100" dirty="0">
                <a:effectLst/>
                <a:latin typeface="Calibri body"/>
                <a:ea typeface="Calibri" panose="020F0502020204030204" pitchFamily="34" charset="0"/>
                <a:cs typeface="Times New Roman" panose="02020603050405020304" pitchFamily="18" charset="0"/>
              </a:rPr>
              <a:t>Date</a:t>
            </a:r>
            <a:r>
              <a:rPr lang="en-GB" sz="1100">
                <a:effectLst/>
                <a:latin typeface="Calibri body"/>
                <a:ea typeface="Calibri" panose="020F0502020204030204" pitchFamily="34" charset="0"/>
                <a:cs typeface="Times New Roman" panose="02020603050405020304" pitchFamily="18" charset="0"/>
              </a:rPr>
              <a:t>: November  </a:t>
            </a:r>
            <a:r>
              <a:rPr lang="en-GB" sz="1100" dirty="0">
                <a:effectLst/>
                <a:latin typeface="Calibri body"/>
                <a:ea typeface="Calibri" panose="020F0502020204030204" pitchFamily="34" charset="0"/>
                <a:cs typeface="Times New Roman" panose="02020603050405020304" pitchFamily="18" charset="0"/>
              </a:rPr>
              <a:t>2024</a:t>
            </a:r>
            <a:endParaRPr lang="en-GB" sz="1100" dirty="0">
              <a:latin typeface="Calibri body"/>
            </a:endParaRPr>
          </a:p>
        </p:txBody>
      </p:sp>
    </p:spTree>
    <p:extLst>
      <p:ext uri="{BB962C8B-B14F-4D97-AF65-F5344CB8AC3E}">
        <p14:creationId xmlns:p14="http://schemas.microsoft.com/office/powerpoint/2010/main" val="227686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30160"/>
            <a:ext cx="5782352"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For Further Information Please Contact</a:t>
            </a:r>
            <a:endParaRPr lang="en-US" sz="2400"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DB25A459-3A80-C506-3760-CDCD45DA7645}"/>
              </a:ext>
            </a:extLst>
          </p:cNvPr>
          <p:cNvSpPr txBox="1"/>
          <p:nvPr/>
        </p:nvSpPr>
        <p:spPr>
          <a:xfrm>
            <a:off x="3048501" y="3244334"/>
            <a:ext cx="6097002" cy="369332"/>
          </a:xfrm>
          <a:prstGeom prst="rect">
            <a:avLst/>
          </a:prstGeom>
          <a:noFill/>
        </p:spPr>
        <p:txBody>
          <a:bodyPr wrap="square">
            <a:spAutoFit/>
          </a:bodyPr>
          <a:lstStyle/>
          <a:p>
            <a:r>
              <a:rPr lang="en-GB" b="0" i="0" u="none" strike="noStrike" dirty="0">
                <a:solidFill>
                  <a:srgbClr val="000000"/>
                </a:solidFill>
                <a:effectLst/>
                <a:latin typeface="-webkit-standard"/>
              </a:rPr>
              <a:t> </a:t>
            </a:r>
            <a:endParaRPr lang="en-US" dirty="0"/>
          </a:p>
        </p:txBody>
      </p:sp>
      <p:sp>
        <p:nvSpPr>
          <p:cNvPr id="6" name="TextBox 5">
            <a:extLst>
              <a:ext uri="{FF2B5EF4-FFF2-40B4-BE49-F238E27FC236}">
                <a16:creationId xmlns:a16="http://schemas.microsoft.com/office/drawing/2014/main" id="{C251294F-1B10-B948-BFD8-701A2CB42FD6}"/>
              </a:ext>
            </a:extLst>
          </p:cNvPr>
          <p:cNvSpPr txBox="1"/>
          <p:nvPr/>
        </p:nvSpPr>
        <p:spPr>
          <a:xfrm>
            <a:off x="2224650" y="2024427"/>
            <a:ext cx="8799346" cy="830997"/>
          </a:xfrm>
          <a:prstGeom prst="rect">
            <a:avLst/>
          </a:prstGeom>
          <a:noFill/>
        </p:spPr>
        <p:txBody>
          <a:bodyPr wrap="square">
            <a:spAutoFit/>
          </a:bodyPr>
          <a:lstStyle/>
          <a:p>
            <a:pPr algn="l" rtl="0" fontAlgn="base"/>
            <a:r>
              <a:rPr lang="en-GB" sz="1600" b="1" i="0" u="none" strike="noStrike" dirty="0">
                <a:solidFill>
                  <a:schemeClr val="accent4">
                    <a:lumMod val="75000"/>
                  </a:schemeClr>
                </a:solidFill>
                <a:effectLst/>
                <a:latin typeface="Nunito Sans Normal" pitchFamily="2" charset="77"/>
              </a:rPr>
              <a:t>Ashley Cooper – CEO </a:t>
            </a:r>
            <a:r>
              <a:rPr lang="en-US" sz="1600" b="1" i="0" u="none" strike="noStrike" dirty="0">
                <a:solidFill>
                  <a:schemeClr val="accent4">
                    <a:lumMod val="75000"/>
                  </a:schemeClr>
                </a:solidFill>
                <a:effectLst/>
                <a:latin typeface="Nunito Sans Normal" pitchFamily="2" charset="77"/>
              </a:rPr>
              <a:t>​</a:t>
            </a:r>
          </a:p>
          <a:p>
            <a:pPr algn="l" rtl="0" fontAlgn="base"/>
            <a:r>
              <a:rPr lang="en-GB" sz="1600" b="0" u="none" strike="noStrike" dirty="0" err="1">
                <a:solidFill>
                  <a:schemeClr val="accent4">
                    <a:lumMod val="75000"/>
                  </a:schemeClr>
                </a:solidFill>
                <a:effectLst/>
                <a:latin typeface="Nunito Sans Normal" pitchFamily="2" charset="77"/>
              </a:rPr>
              <a:t>ashley.cooper@innervatetx.com</a:t>
            </a:r>
            <a:r>
              <a:rPr lang="en-GB" sz="1600" b="0" u="none" strike="noStrike" dirty="0">
                <a:solidFill>
                  <a:schemeClr val="accent4">
                    <a:lumMod val="75000"/>
                  </a:schemeClr>
                </a:solidFill>
                <a:effectLst/>
                <a:latin typeface="Nunito Sans Normal" pitchFamily="2" charset="77"/>
              </a:rPr>
              <a:t> ​</a:t>
            </a:r>
          </a:p>
          <a:p>
            <a:pPr algn="l" rtl="0" fontAlgn="base"/>
            <a:r>
              <a:rPr lang="en-GB" sz="1600" b="0" u="none" strike="noStrike" dirty="0">
                <a:solidFill>
                  <a:schemeClr val="accent4">
                    <a:lumMod val="75000"/>
                  </a:schemeClr>
                </a:solidFill>
                <a:effectLst/>
                <a:latin typeface="Nunito Sans Normal" pitchFamily="2" charset="77"/>
              </a:rPr>
              <a:t>+44 (0)7775 782501</a:t>
            </a:r>
            <a:endParaRPr lang="en-US" sz="1600" b="0" u="none" strike="noStrike" dirty="0">
              <a:solidFill>
                <a:schemeClr val="accent4">
                  <a:lumMod val="75000"/>
                </a:schemeClr>
              </a:solidFill>
              <a:effectLst/>
              <a:latin typeface="Nunito Sans Normal" pitchFamily="2" charset="77"/>
            </a:endParaRPr>
          </a:p>
        </p:txBody>
      </p:sp>
      <p:sp>
        <p:nvSpPr>
          <p:cNvPr id="7" name="TextBox 6">
            <a:extLst>
              <a:ext uri="{FF2B5EF4-FFF2-40B4-BE49-F238E27FC236}">
                <a16:creationId xmlns:a16="http://schemas.microsoft.com/office/drawing/2014/main" id="{F0121624-4FD3-9968-668C-D2D7CA71B560}"/>
              </a:ext>
            </a:extLst>
          </p:cNvPr>
          <p:cNvSpPr txBox="1"/>
          <p:nvPr/>
        </p:nvSpPr>
        <p:spPr>
          <a:xfrm>
            <a:off x="2224650" y="3085518"/>
            <a:ext cx="3951400" cy="830997"/>
          </a:xfrm>
          <a:prstGeom prst="rect">
            <a:avLst/>
          </a:prstGeom>
          <a:noFill/>
        </p:spPr>
        <p:txBody>
          <a:bodyPr wrap="square">
            <a:spAutoFit/>
          </a:bodyPr>
          <a:lstStyle/>
          <a:p>
            <a:pPr algn="l" rtl="0" fontAlgn="base"/>
            <a:r>
              <a:rPr lang="en-GB" sz="1600" b="1" i="0" u="none" strike="noStrike" dirty="0">
                <a:solidFill>
                  <a:schemeClr val="accent4">
                    <a:lumMod val="75000"/>
                  </a:schemeClr>
                </a:solidFill>
                <a:effectLst/>
                <a:latin typeface="Nunito Sans Normal" pitchFamily="2" charset="77"/>
              </a:rPr>
              <a:t>Keith Murdoch – CFO </a:t>
            </a:r>
            <a:r>
              <a:rPr lang="en-US" sz="1600" b="1" i="0" u="none" strike="noStrike" dirty="0">
                <a:solidFill>
                  <a:schemeClr val="accent4">
                    <a:lumMod val="75000"/>
                  </a:schemeClr>
                </a:solidFill>
                <a:effectLst/>
                <a:latin typeface="Nunito Sans Normal" pitchFamily="2" charset="77"/>
              </a:rPr>
              <a:t>​</a:t>
            </a:r>
          </a:p>
          <a:p>
            <a:pPr algn="l" rtl="0" fontAlgn="base"/>
            <a:r>
              <a:rPr lang="en-GB" sz="1600" b="0" u="none" strike="noStrike" dirty="0" err="1">
                <a:solidFill>
                  <a:schemeClr val="accent4">
                    <a:lumMod val="75000"/>
                  </a:schemeClr>
                </a:solidFill>
                <a:effectLst/>
                <a:latin typeface="Nunito Sans Normal" pitchFamily="2" charset="77"/>
              </a:rPr>
              <a:t>keith.murdoch@innervatetx.com</a:t>
            </a:r>
            <a:r>
              <a:rPr lang="en-GB" sz="1600" b="0" u="none" strike="noStrike" dirty="0">
                <a:solidFill>
                  <a:schemeClr val="accent4">
                    <a:lumMod val="75000"/>
                  </a:schemeClr>
                </a:solidFill>
                <a:effectLst/>
                <a:latin typeface="Nunito Sans Normal" pitchFamily="2" charset="77"/>
              </a:rPr>
              <a:t> ​</a:t>
            </a:r>
          </a:p>
          <a:p>
            <a:pPr algn="l" rtl="0" fontAlgn="base"/>
            <a:r>
              <a:rPr lang="en-GB" sz="1600" b="0" u="none" strike="noStrike" dirty="0">
                <a:solidFill>
                  <a:schemeClr val="accent4">
                    <a:lumMod val="75000"/>
                  </a:schemeClr>
                </a:solidFill>
                <a:effectLst/>
                <a:latin typeface="Nunito Sans Normal" pitchFamily="2" charset="77"/>
              </a:rPr>
              <a:t>+44 (0)7974 911514</a:t>
            </a:r>
            <a:endParaRPr lang="en-US" sz="1600" b="0" u="none" strike="noStrike" dirty="0">
              <a:solidFill>
                <a:schemeClr val="accent4">
                  <a:lumMod val="75000"/>
                </a:schemeClr>
              </a:solidFill>
              <a:effectLst/>
              <a:latin typeface="Nunito Sans Normal" pitchFamily="2" charset="77"/>
            </a:endParaRPr>
          </a:p>
        </p:txBody>
      </p:sp>
      <p:pic>
        <p:nvPicPr>
          <p:cNvPr id="9" name="Picture 8" descr="A logo of a message&#10;&#10;Description automatically generated with medium confidence">
            <a:extLst>
              <a:ext uri="{FF2B5EF4-FFF2-40B4-BE49-F238E27FC236}">
                <a16:creationId xmlns:a16="http://schemas.microsoft.com/office/drawing/2014/main" id="{44834AF5-39C1-B5BA-67DF-0B9D53603358}"/>
              </a:ext>
            </a:extLst>
          </p:cNvPr>
          <p:cNvPicPr>
            <a:picLocks noChangeAspect="1"/>
          </p:cNvPicPr>
          <p:nvPr/>
        </p:nvPicPr>
        <p:blipFill>
          <a:blip r:embed="rId4"/>
          <a:stretch>
            <a:fillRect/>
          </a:stretch>
        </p:blipFill>
        <p:spPr>
          <a:xfrm>
            <a:off x="6176050" y="1490046"/>
            <a:ext cx="4762778" cy="4469732"/>
          </a:xfrm>
          <a:prstGeom prst="rect">
            <a:avLst/>
          </a:prstGeom>
          <a:effectLst>
            <a:softEdge rad="423350"/>
          </a:effectLst>
        </p:spPr>
      </p:pic>
      <p:pic>
        <p:nvPicPr>
          <p:cNvPr id="12" name="Picture 11" descr="A grey envelope with a black background&#10;&#10;Description automatically generated">
            <a:extLst>
              <a:ext uri="{FF2B5EF4-FFF2-40B4-BE49-F238E27FC236}">
                <a16:creationId xmlns:a16="http://schemas.microsoft.com/office/drawing/2014/main" id="{4D6DF1C5-4D1F-2DBE-594B-D6283CBC00F2}"/>
              </a:ext>
            </a:extLst>
          </p:cNvPr>
          <p:cNvPicPr>
            <a:picLocks noChangeAspect="1"/>
          </p:cNvPicPr>
          <p:nvPr/>
        </p:nvPicPr>
        <p:blipFill>
          <a:blip r:embed="rId5"/>
          <a:stretch>
            <a:fillRect/>
          </a:stretch>
        </p:blipFill>
        <p:spPr>
          <a:xfrm flipH="1">
            <a:off x="1883020" y="2302758"/>
            <a:ext cx="300955" cy="279031"/>
          </a:xfrm>
          <a:prstGeom prst="rect">
            <a:avLst/>
          </a:prstGeom>
        </p:spPr>
      </p:pic>
      <p:pic>
        <p:nvPicPr>
          <p:cNvPr id="16" name="Picture 15" descr="A phone icon in a circle&#10;&#10;Description automatically generated">
            <a:extLst>
              <a:ext uri="{FF2B5EF4-FFF2-40B4-BE49-F238E27FC236}">
                <a16:creationId xmlns:a16="http://schemas.microsoft.com/office/drawing/2014/main" id="{308DB3CA-2BD9-9D2B-ED0A-4357192B59C0}"/>
              </a:ext>
            </a:extLst>
          </p:cNvPr>
          <p:cNvPicPr>
            <a:picLocks noChangeAspect="1"/>
          </p:cNvPicPr>
          <p:nvPr/>
        </p:nvPicPr>
        <p:blipFill>
          <a:blip r:embed="rId6"/>
          <a:stretch>
            <a:fillRect/>
          </a:stretch>
        </p:blipFill>
        <p:spPr>
          <a:xfrm rot="263303">
            <a:off x="1941415" y="2563975"/>
            <a:ext cx="197598" cy="227145"/>
          </a:xfrm>
          <a:prstGeom prst="rect">
            <a:avLst/>
          </a:prstGeom>
        </p:spPr>
      </p:pic>
      <p:pic>
        <p:nvPicPr>
          <p:cNvPr id="17" name="Picture 16" descr="A grey envelope with a black background&#10;&#10;Description automatically generated">
            <a:extLst>
              <a:ext uri="{FF2B5EF4-FFF2-40B4-BE49-F238E27FC236}">
                <a16:creationId xmlns:a16="http://schemas.microsoft.com/office/drawing/2014/main" id="{BF116937-36A2-330A-2370-A5C8EA1DAE63}"/>
              </a:ext>
            </a:extLst>
          </p:cNvPr>
          <p:cNvPicPr>
            <a:picLocks noChangeAspect="1"/>
          </p:cNvPicPr>
          <p:nvPr/>
        </p:nvPicPr>
        <p:blipFill>
          <a:blip r:embed="rId5"/>
          <a:stretch>
            <a:fillRect/>
          </a:stretch>
        </p:blipFill>
        <p:spPr>
          <a:xfrm flipH="1">
            <a:off x="1885867" y="3364892"/>
            <a:ext cx="300955" cy="279031"/>
          </a:xfrm>
          <a:prstGeom prst="rect">
            <a:avLst/>
          </a:prstGeom>
        </p:spPr>
      </p:pic>
      <p:pic>
        <p:nvPicPr>
          <p:cNvPr id="18" name="Picture 17" descr="A phone icon in a circle&#10;&#10;Description automatically generated">
            <a:extLst>
              <a:ext uri="{FF2B5EF4-FFF2-40B4-BE49-F238E27FC236}">
                <a16:creationId xmlns:a16="http://schemas.microsoft.com/office/drawing/2014/main" id="{C06D94D2-CC8F-4D1A-832C-082B18444845}"/>
              </a:ext>
            </a:extLst>
          </p:cNvPr>
          <p:cNvPicPr>
            <a:picLocks noChangeAspect="1"/>
          </p:cNvPicPr>
          <p:nvPr/>
        </p:nvPicPr>
        <p:blipFill>
          <a:blip r:embed="rId6"/>
          <a:stretch>
            <a:fillRect/>
          </a:stretch>
        </p:blipFill>
        <p:spPr>
          <a:xfrm>
            <a:off x="1948926" y="3634837"/>
            <a:ext cx="197598" cy="227145"/>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7A822BC1-485E-57B8-C7BC-E37038762E67}"/>
              </a:ext>
            </a:extLst>
          </p:cNvPr>
          <p:cNvPicPr>
            <a:picLocks noChangeAspect="1"/>
          </p:cNvPicPr>
          <p:nvPr/>
        </p:nvPicPr>
        <p:blipFill>
          <a:blip r:embed="rId7"/>
          <a:stretch>
            <a:fillRect/>
          </a:stretch>
        </p:blipFill>
        <p:spPr>
          <a:xfrm>
            <a:off x="10299205" y="6073571"/>
            <a:ext cx="1437438" cy="483574"/>
          </a:xfrm>
          <a:prstGeom prst="rect">
            <a:avLst/>
          </a:prstGeom>
        </p:spPr>
      </p:pic>
      <p:pic>
        <p:nvPicPr>
          <p:cNvPr id="24" name="Picture 23" descr="A white circles with blue dots&#10;&#10;Description automatically generated">
            <a:extLst>
              <a:ext uri="{FF2B5EF4-FFF2-40B4-BE49-F238E27FC236}">
                <a16:creationId xmlns:a16="http://schemas.microsoft.com/office/drawing/2014/main" id="{BED16A7A-C344-64E4-8695-6C169E9DA49E}"/>
              </a:ext>
            </a:extLst>
          </p:cNvPr>
          <p:cNvPicPr>
            <a:picLocks noChangeAspect="1"/>
          </p:cNvPicPr>
          <p:nvPr/>
        </p:nvPicPr>
        <p:blipFill>
          <a:blip r:embed="rId8"/>
          <a:stretch>
            <a:fillRect/>
          </a:stretch>
        </p:blipFill>
        <p:spPr>
          <a:xfrm>
            <a:off x="234172" y="5523674"/>
            <a:ext cx="1219181" cy="1099794"/>
          </a:xfrm>
          <a:prstGeom prst="rect">
            <a:avLst/>
          </a:prstGeom>
        </p:spPr>
      </p:pic>
    </p:spTree>
    <p:extLst>
      <p:ext uri="{BB962C8B-B14F-4D97-AF65-F5344CB8AC3E}">
        <p14:creationId xmlns:p14="http://schemas.microsoft.com/office/powerpoint/2010/main" val="163211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6980" y="698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755855" y="143134"/>
            <a:ext cx="5854167" cy="52322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IE" sz="2800" b="1" dirty="0">
                <a:solidFill>
                  <a:srgbClr val="56BBE3"/>
                </a:solidFill>
              </a:rPr>
              <a:t>Innervate Therapeutics Snapshot</a:t>
            </a:r>
            <a:r>
              <a:rPr lang="en-IE" sz="2800" b="1">
                <a:solidFill>
                  <a:srgbClr val="56BBE3"/>
                </a:solidFill>
              </a:rPr>
              <a:t>: </a:t>
            </a:r>
            <a:endParaRPr lang="en-US" sz="2000" b="1" dirty="0">
              <a:solidFill>
                <a:srgbClr val="56BBE3"/>
              </a:solidFill>
              <a:effectLst>
                <a:glow>
                  <a:schemeClr val="accent1">
                    <a:alpha val="40000"/>
                  </a:schemeClr>
                </a:glow>
              </a:effectLst>
              <a:latin typeface="Nunito Sans Normal" pitchFamily="2" charset="77"/>
            </a:endParaRPr>
          </a:p>
        </p:txBody>
      </p:sp>
      <p:sp>
        <p:nvSpPr>
          <p:cNvPr id="3" name="TextBox 2">
            <a:extLst>
              <a:ext uri="{FF2B5EF4-FFF2-40B4-BE49-F238E27FC236}">
                <a16:creationId xmlns:a16="http://schemas.microsoft.com/office/drawing/2014/main" id="{A871F3A1-48EA-8D39-EBE0-CCAA7B9D9121}"/>
              </a:ext>
            </a:extLst>
          </p:cNvPr>
          <p:cNvSpPr txBox="1"/>
          <p:nvPr/>
        </p:nvSpPr>
        <p:spPr>
          <a:xfrm>
            <a:off x="790208" y="1020301"/>
            <a:ext cx="9839378" cy="4678204"/>
          </a:xfrm>
          <a:prstGeom prst="rect">
            <a:avLst/>
          </a:prstGeom>
          <a:noFill/>
        </p:spPr>
        <p:txBody>
          <a:bodyPr wrap="square">
            <a:spAutoFit/>
          </a:bodyPr>
          <a:lstStyle/>
          <a:p>
            <a:pPr algn="just"/>
            <a:r>
              <a:rPr lang="en-US" sz="1600" dirty="0">
                <a:effectLst/>
                <a:latin typeface="Nunito Sans Normal" pitchFamily="2" charset="77"/>
                <a:ea typeface="Calibri" panose="020F0502020204030204" pitchFamily="34" charset="0"/>
                <a:cs typeface="Calibri" panose="020F0502020204030204" pitchFamily="34" charset="0"/>
              </a:rPr>
              <a:t>Innervate Therapeutics Ltd (ITL) is </a:t>
            </a:r>
            <a:r>
              <a:rPr lang="en-US" sz="1600" kern="1200" dirty="0">
                <a:effectLst/>
                <a:latin typeface="Nunito Sans Normal" pitchFamily="2" charset="77"/>
                <a:ea typeface="Calibri" panose="020F0502020204030204" pitchFamily="34" charset="0"/>
                <a:cs typeface="Calibri" panose="020F0502020204030204" pitchFamily="34" charset="0"/>
              </a:rPr>
              <a:t>focused on the targeted delivery of GDNF to treat Motor Neuron Disease (MND), Spinal Cord Injury (SCI) and Parkinson’s Disease (PD)</a:t>
            </a:r>
          </a:p>
          <a:p>
            <a:pPr marL="171450" indent="-171450" algn="just">
              <a:buFont typeface="Arial" panose="020B0604020202020204" pitchFamily="34" charset="0"/>
              <a:buChar char="•"/>
            </a:pPr>
            <a:endParaRPr lang="en-US" sz="900" dirty="0">
              <a:latin typeface="Nunito Sans Normal" pitchFamily="2" charset="77"/>
            </a:endParaRPr>
          </a:p>
          <a:p>
            <a:pPr marL="742950" lvl="1" indent="-285750" algn="just">
              <a:buFont typeface="Arial" panose="020B0604020202020204" pitchFamily="34" charset="0"/>
              <a:buChar char="•"/>
            </a:pPr>
            <a:r>
              <a:rPr lang="en-US" sz="1600" dirty="0">
                <a:latin typeface="Nunito Sans Normal" pitchFamily="2" charset="77"/>
              </a:rPr>
              <a:t>GDNF restores damaged neurons in pre-clinical models of MND &amp; SCI, and has been shown clinically to be neurorestorative in PD.   </a:t>
            </a:r>
            <a:r>
              <a:rPr lang="en-US" sz="1600" b="1" spc="15" dirty="0">
                <a:latin typeface="Nunito Sans Normal" pitchFamily="2" charset="77"/>
                <a:ea typeface="Times New Roman" panose="02020603050405020304" pitchFamily="18" charset="0"/>
                <a:cs typeface="Times New Roman" panose="02020603050405020304" pitchFamily="18" charset="0"/>
              </a:rPr>
              <a:t>ITL </a:t>
            </a:r>
            <a:r>
              <a:rPr lang="en-US" sz="1600" b="1" spc="15" dirty="0">
                <a:ea typeface="Times New Roman" panose="02020603050405020304" pitchFamily="18" charset="0"/>
                <a:cs typeface="Times New Roman" panose="02020603050405020304" pitchFamily="18" charset="0"/>
              </a:rPr>
              <a:t>is </a:t>
            </a:r>
            <a:r>
              <a:rPr lang="en-US" sz="1600" b="1" spc="15" dirty="0">
                <a:latin typeface="Nunito Sans Normal" pitchFamily="2" charset="77"/>
                <a:ea typeface="Times New Roman" panose="02020603050405020304" pitchFamily="18" charset="0"/>
                <a:cs typeface="Times New Roman" panose="02020603050405020304" pitchFamily="18" charset="0"/>
              </a:rPr>
              <a:t>harnessing GDNF’s restorative properties using a proprietary gene therapy delivery technology and a superior proprietary </a:t>
            </a:r>
            <a:r>
              <a:rPr lang="en-US" sz="1600" b="1" dirty="0">
                <a:latin typeface="Symbol" pitchFamily="2" charset="2"/>
              </a:rPr>
              <a:t>b-</a:t>
            </a:r>
            <a:r>
              <a:rPr lang="en-US" sz="1600" b="1" spc="15" dirty="0">
                <a:latin typeface="Nunito Sans Normal" pitchFamily="2" charset="77"/>
                <a:ea typeface="Times New Roman" panose="02020603050405020304" pitchFamily="18" charset="0"/>
                <a:cs typeface="Times New Roman" panose="02020603050405020304" pitchFamily="18" charset="0"/>
              </a:rPr>
              <a:t>GDNF isoform</a:t>
            </a:r>
          </a:p>
          <a:p>
            <a:pPr lvl="1" algn="just"/>
            <a:endParaRPr lang="en-US" sz="1600" b="1" spc="15" dirty="0">
              <a:latin typeface="Nunito Sans Normal" pitchFamily="2" charset="77"/>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en-US" sz="1600" b="1" spc="15" dirty="0">
                <a:latin typeface="Nunito Sans Normal" pitchFamily="2" charset="77"/>
                <a:ea typeface="Times New Roman" panose="02020603050405020304" pitchFamily="18" charset="0"/>
                <a:cs typeface="Times New Roman" panose="02020603050405020304" pitchFamily="18" charset="0"/>
              </a:rPr>
              <a:t>ITL has worldwide exclusive licenses to both the CNS delivery technology and the </a:t>
            </a:r>
            <a:r>
              <a:rPr lang="en-US" sz="1600" b="1" dirty="0">
                <a:latin typeface="Symbol" pitchFamily="2" charset="2"/>
              </a:rPr>
              <a:t>b-</a:t>
            </a:r>
            <a:r>
              <a:rPr lang="en-US" sz="1600" b="1" dirty="0">
                <a:effectLst/>
                <a:latin typeface="Nunito Sans" pitchFamily="2" charset="0"/>
                <a:ea typeface="Calibri" panose="020F0502020204030204" pitchFamily="34" charset="0"/>
                <a:cs typeface="Calibri" panose="020F0502020204030204" pitchFamily="34" charset="0"/>
              </a:rPr>
              <a:t>GDNF isoform.  </a:t>
            </a:r>
          </a:p>
          <a:p>
            <a:pPr marL="742950" lvl="1" indent="-285750" algn="just">
              <a:buFont typeface="Arial" panose="020B0604020202020204" pitchFamily="34" charset="0"/>
              <a:buChar char="•"/>
            </a:pPr>
            <a:endParaRPr lang="en-US" sz="1600" u="sng" spc="15" dirty="0">
              <a:latin typeface="Nunito Sans Normal" pitchFamily="2" charset="77"/>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en-US" sz="1600" b="1" spc="15" dirty="0">
                <a:latin typeface="Nunito Sans Normal" pitchFamily="2" charset="77"/>
                <a:ea typeface="Times New Roman" panose="02020603050405020304" pitchFamily="18" charset="0"/>
                <a:cs typeface="Times New Roman" panose="02020603050405020304" pitchFamily="18" charset="0"/>
              </a:rPr>
              <a:t>ITL’s distinguished leadership team includes Prof Steven Gill, who has pioneered innovative delivery technologies and therapies to the CNS</a:t>
            </a:r>
          </a:p>
          <a:p>
            <a:pPr marL="628650" lvl="1" indent="-171450" algn="just">
              <a:buFont typeface="Arial" panose="020B0604020202020204" pitchFamily="34" charset="0"/>
              <a:buChar char="•"/>
            </a:pPr>
            <a:endParaRPr lang="en-US" sz="900" spc="15" dirty="0">
              <a:latin typeface="Nunito Sans Normal" pitchFamily="2" charset="77"/>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en-US" sz="1600" dirty="0">
                <a:effectLst/>
                <a:latin typeface="Nunito Sans" pitchFamily="2" charset="0"/>
                <a:ea typeface="Calibri" panose="020F0502020204030204" pitchFamily="34" charset="0"/>
                <a:cs typeface="Calibri" panose="020F0502020204030204" pitchFamily="34" charset="0"/>
              </a:rPr>
              <a:t>This unique combination of a delivery technology and </a:t>
            </a:r>
            <a:r>
              <a:rPr lang="en-US" sz="1600" dirty="0">
                <a:latin typeface="Symbol" pitchFamily="2" charset="2"/>
              </a:rPr>
              <a:t>b-</a:t>
            </a:r>
            <a:r>
              <a:rPr lang="en-US" sz="1600" dirty="0">
                <a:effectLst/>
                <a:latin typeface="Nunito Sans" pitchFamily="2" charset="0"/>
                <a:ea typeface="Calibri" panose="020F0502020204030204" pitchFamily="34" charset="0"/>
                <a:cs typeface="Calibri" panose="020F0502020204030204" pitchFamily="34" charset="0"/>
              </a:rPr>
              <a:t>GDNF </a:t>
            </a:r>
            <a:r>
              <a:rPr lang="en-US" sz="1600" dirty="0">
                <a:latin typeface="Nunito Sans" pitchFamily="2" charset="0"/>
                <a:ea typeface="Calibri" panose="020F0502020204030204" pitchFamily="34" charset="0"/>
                <a:cs typeface="Calibri" panose="020F0502020204030204" pitchFamily="34" charset="0"/>
              </a:rPr>
              <a:t>r</a:t>
            </a:r>
            <a:r>
              <a:rPr lang="en-US" sz="1600" dirty="0">
                <a:effectLst/>
                <a:latin typeface="Nunito Sans" pitchFamily="2" charset="0"/>
                <a:ea typeface="Calibri" panose="020F0502020204030204" pitchFamily="34" charset="0"/>
                <a:cs typeface="Calibri" panose="020F0502020204030204" pitchFamily="34" charset="0"/>
              </a:rPr>
              <a:t>epresents the company’s </a:t>
            </a:r>
            <a:r>
              <a:rPr lang="en-US" sz="1600" b="1" dirty="0">
                <a:effectLst/>
                <a:latin typeface="Nunito Sans" pitchFamily="2" charset="0"/>
                <a:ea typeface="Calibri" panose="020F0502020204030204" pitchFamily="34" charset="0"/>
                <a:cs typeface="Calibri" panose="020F0502020204030204" pitchFamily="34" charset="0"/>
              </a:rPr>
              <a:t>Gene Therapy Platform, </a:t>
            </a:r>
            <a:r>
              <a:rPr lang="en-US" sz="1600" dirty="0">
                <a:effectLst/>
                <a:latin typeface="Nunito Sans" pitchFamily="2" charset="0"/>
                <a:ea typeface="Calibri" panose="020F0502020204030204" pitchFamily="34" charset="0"/>
                <a:cs typeface="Calibri" panose="020F0502020204030204" pitchFamily="34" charset="0"/>
              </a:rPr>
              <a:t>which singularly can target numerous CNS based disorders, all with significant unmet medical needs and large untapped markets.  The company already has a MHRA approved pathway to FIM clinical trials for MND by 2027. </a:t>
            </a:r>
          </a:p>
          <a:p>
            <a:pPr marL="171450" indent="-171450" algn="just">
              <a:buFont typeface="Arial" panose="020B0604020202020204" pitchFamily="34" charset="0"/>
              <a:buChar char="•"/>
            </a:pPr>
            <a:endParaRPr lang="en-US" sz="900" spc="15" dirty="0">
              <a:latin typeface="Nunito Sans Normal" pitchFamily="2" charset="77"/>
              <a:ea typeface="Times New Roman" panose="02020603050405020304" pitchFamily="18" charset="0"/>
              <a:cs typeface="Times New Roman" panose="02020603050405020304" pitchFamily="18" charset="0"/>
            </a:endParaRPr>
          </a:p>
          <a:p>
            <a:pPr algn="ctr"/>
            <a:r>
              <a:rPr lang="en-US" b="1" spc="15" dirty="0">
                <a:solidFill>
                  <a:schemeClr val="accent4">
                    <a:lumMod val="75000"/>
                  </a:schemeClr>
                </a:solidFill>
                <a:latin typeface="Nunito Sans Normal" pitchFamily="2" charset="77"/>
                <a:cs typeface="Times New Roman" panose="02020603050405020304" pitchFamily="18" charset="0"/>
              </a:rPr>
              <a:t>ITL represents a highly valuable multi-billion $ opportunity</a:t>
            </a:r>
            <a:endParaRPr lang="en-GB" b="1" dirty="0">
              <a:solidFill>
                <a:schemeClr val="accent4">
                  <a:lumMod val="75000"/>
                </a:schemeClr>
              </a:solidFill>
              <a:latin typeface="Nunito Sans Normal"/>
            </a:endParaRPr>
          </a:p>
          <a:p>
            <a:pPr rtl="0" fontAlgn="base"/>
            <a:endParaRPr lang="en-US" sz="1500" b="0" i="0" u="none" strike="noStrike" dirty="0">
              <a:solidFill>
                <a:srgbClr val="000000"/>
              </a:solidFill>
              <a:effectLst/>
              <a:latin typeface="Nunito Sans Normal" pitchFamily="2" charset="77"/>
            </a:endParaRP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180356" y="6078881"/>
            <a:ext cx="1671802" cy="562418"/>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60761" y="5661571"/>
            <a:ext cx="1219181" cy="1099794"/>
          </a:xfrm>
          <a:prstGeom prst="rect">
            <a:avLst/>
          </a:prstGeom>
        </p:spPr>
      </p:pic>
      <p:pic>
        <p:nvPicPr>
          <p:cNvPr id="19" name="Picture 18" descr="A blue and white diagram&#10;&#10;Description automatically generated with medium confidence">
            <a:extLst>
              <a:ext uri="{FF2B5EF4-FFF2-40B4-BE49-F238E27FC236}">
                <a16:creationId xmlns:a16="http://schemas.microsoft.com/office/drawing/2014/main" id="{711DEE08-B6A6-21FA-3A0C-3C598AB1A871}"/>
              </a:ext>
            </a:extLst>
          </p:cNvPr>
          <p:cNvPicPr>
            <a:picLocks noChangeAspect="1"/>
          </p:cNvPicPr>
          <p:nvPr/>
        </p:nvPicPr>
        <p:blipFill>
          <a:blip r:embed="rId6">
            <a:alphaModFix amt="16000"/>
          </a:blip>
          <a:stretch>
            <a:fillRect/>
          </a:stretch>
        </p:blipFill>
        <p:spPr>
          <a:xfrm rot="16200000">
            <a:off x="8148106" y="2841806"/>
            <a:ext cx="5948721" cy="826061"/>
          </a:xfrm>
          <a:prstGeom prst="rect">
            <a:avLst/>
          </a:prstGeom>
          <a:effectLst>
            <a:softEdge rad="86968"/>
          </a:effectLst>
        </p:spPr>
      </p:pic>
    </p:spTree>
    <p:extLst>
      <p:ext uri="{BB962C8B-B14F-4D97-AF65-F5344CB8AC3E}">
        <p14:creationId xmlns:p14="http://schemas.microsoft.com/office/powerpoint/2010/main" val="102600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CFDC47-00C1-8DF7-ABAD-254AED00E8D9}"/>
              </a:ext>
            </a:extLst>
          </p:cNvPr>
          <p:cNvSpPr/>
          <p:nvPr/>
        </p:nvSpPr>
        <p:spPr>
          <a:xfrm>
            <a:off x="-40314" y="-170765"/>
            <a:ext cx="12618021" cy="7109793"/>
          </a:xfrm>
          <a:prstGeom prst="rect">
            <a:avLst/>
          </a:prstGeom>
          <a:solidFill>
            <a:srgbClr val="E5EAF8"/>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C299F8C-6928-86E8-08C2-7063211594D4}"/>
              </a:ext>
            </a:extLst>
          </p:cNvPr>
          <p:cNvPicPr>
            <a:picLocks noChangeAspect="1"/>
          </p:cNvPicPr>
          <p:nvPr/>
        </p:nvPicPr>
        <p:blipFill>
          <a:blip r:embed="rId2"/>
          <a:stretch>
            <a:fillRect/>
          </a:stretch>
        </p:blipFill>
        <p:spPr>
          <a:xfrm>
            <a:off x="3403429" y="2126700"/>
            <a:ext cx="5130121" cy="5010419"/>
          </a:xfrm>
          <a:prstGeom prst="rect">
            <a:avLst/>
          </a:prstGeom>
        </p:spPr>
      </p:pic>
      <p:pic>
        <p:nvPicPr>
          <p:cNvPr id="7" name="Picture 6">
            <a:extLst>
              <a:ext uri="{FF2B5EF4-FFF2-40B4-BE49-F238E27FC236}">
                <a16:creationId xmlns:a16="http://schemas.microsoft.com/office/drawing/2014/main" id="{9B4FC944-A7FF-F2CA-207F-43C1122B078A}"/>
              </a:ext>
            </a:extLst>
          </p:cNvPr>
          <p:cNvPicPr>
            <a:picLocks noChangeAspect="1"/>
          </p:cNvPicPr>
          <p:nvPr/>
        </p:nvPicPr>
        <p:blipFill>
          <a:blip r:embed="rId3"/>
          <a:stretch>
            <a:fillRect/>
          </a:stretch>
        </p:blipFill>
        <p:spPr>
          <a:xfrm>
            <a:off x="6467866" y="3322096"/>
            <a:ext cx="428625" cy="342900"/>
          </a:xfrm>
          <a:prstGeom prst="rect">
            <a:avLst/>
          </a:prstGeom>
        </p:spPr>
      </p:pic>
      <p:pic>
        <p:nvPicPr>
          <p:cNvPr id="8" name="Picture 7">
            <a:extLst>
              <a:ext uri="{FF2B5EF4-FFF2-40B4-BE49-F238E27FC236}">
                <a16:creationId xmlns:a16="http://schemas.microsoft.com/office/drawing/2014/main" id="{49660512-F07A-20AA-11C7-9DF2AADB86D0}"/>
              </a:ext>
            </a:extLst>
          </p:cNvPr>
          <p:cNvPicPr>
            <a:picLocks noChangeAspect="1"/>
          </p:cNvPicPr>
          <p:nvPr/>
        </p:nvPicPr>
        <p:blipFill>
          <a:blip r:embed="rId4"/>
          <a:stretch>
            <a:fillRect/>
          </a:stretch>
        </p:blipFill>
        <p:spPr>
          <a:xfrm>
            <a:off x="4859262" y="4034107"/>
            <a:ext cx="192088" cy="209037"/>
          </a:xfrm>
          <a:prstGeom prst="rect">
            <a:avLst/>
          </a:prstGeom>
        </p:spPr>
      </p:pic>
      <p:pic>
        <p:nvPicPr>
          <p:cNvPr id="9" name="Picture 8">
            <a:extLst>
              <a:ext uri="{FF2B5EF4-FFF2-40B4-BE49-F238E27FC236}">
                <a16:creationId xmlns:a16="http://schemas.microsoft.com/office/drawing/2014/main" id="{0C9CA99B-8C48-38D5-63F2-01C63D063F41}"/>
              </a:ext>
            </a:extLst>
          </p:cNvPr>
          <p:cNvPicPr>
            <a:picLocks noChangeAspect="1"/>
          </p:cNvPicPr>
          <p:nvPr/>
        </p:nvPicPr>
        <p:blipFill>
          <a:blip r:embed="rId5"/>
          <a:stretch>
            <a:fillRect/>
          </a:stretch>
        </p:blipFill>
        <p:spPr>
          <a:xfrm>
            <a:off x="5545780" y="3218754"/>
            <a:ext cx="406400" cy="368300"/>
          </a:xfrm>
          <a:prstGeom prst="rect">
            <a:avLst/>
          </a:prstGeom>
        </p:spPr>
      </p:pic>
      <p:pic>
        <p:nvPicPr>
          <p:cNvPr id="10" name="Picture 9">
            <a:extLst>
              <a:ext uri="{FF2B5EF4-FFF2-40B4-BE49-F238E27FC236}">
                <a16:creationId xmlns:a16="http://schemas.microsoft.com/office/drawing/2014/main" id="{89DE1B86-DC72-89D8-117A-FC771F9A12C3}"/>
              </a:ext>
            </a:extLst>
          </p:cNvPr>
          <p:cNvPicPr>
            <a:picLocks noChangeAspect="1"/>
          </p:cNvPicPr>
          <p:nvPr/>
        </p:nvPicPr>
        <p:blipFill>
          <a:blip r:embed="rId6"/>
          <a:stretch>
            <a:fillRect/>
          </a:stretch>
        </p:blipFill>
        <p:spPr>
          <a:xfrm>
            <a:off x="6178001" y="4125707"/>
            <a:ext cx="342900" cy="342900"/>
          </a:xfrm>
          <a:prstGeom prst="rect">
            <a:avLst/>
          </a:prstGeom>
        </p:spPr>
      </p:pic>
      <p:pic>
        <p:nvPicPr>
          <p:cNvPr id="46" name="Picture 45">
            <a:extLst>
              <a:ext uri="{FF2B5EF4-FFF2-40B4-BE49-F238E27FC236}">
                <a16:creationId xmlns:a16="http://schemas.microsoft.com/office/drawing/2014/main" id="{52500644-4844-4041-F323-5E80676CF75E}"/>
              </a:ext>
            </a:extLst>
          </p:cNvPr>
          <p:cNvPicPr>
            <a:picLocks noChangeAspect="1"/>
          </p:cNvPicPr>
          <p:nvPr/>
        </p:nvPicPr>
        <p:blipFill>
          <a:blip r:embed="rId4"/>
          <a:stretch>
            <a:fillRect/>
          </a:stretch>
        </p:blipFill>
        <p:spPr>
          <a:xfrm>
            <a:off x="5015707" y="3938936"/>
            <a:ext cx="192088" cy="209037"/>
          </a:xfrm>
          <a:prstGeom prst="rect">
            <a:avLst/>
          </a:prstGeom>
        </p:spPr>
      </p:pic>
      <p:pic>
        <p:nvPicPr>
          <p:cNvPr id="47" name="Picture 46">
            <a:extLst>
              <a:ext uri="{FF2B5EF4-FFF2-40B4-BE49-F238E27FC236}">
                <a16:creationId xmlns:a16="http://schemas.microsoft.com/office/drawing/2014/main" id="{C6B45A55-9BCF-C1A0-4C4C-E5184A58EF26}"/>
              </a:ext>
            </a:extLst>
          </p:cNvPr>
          <p:cNvPicPr>
            <a:picLocks noChangeAspect="1"/>
          </p:cNvPicPr>
          <p:nvPr/>
        </p:nvPicPr>
        <p:blipFill>
          <a:blip r:embed="rId4"/>
          <a:stretch>
            <a:fillRect/>
          </a:stretch>
        </p:blipFill>
        <p:spPr>
          <a:xfrm>
            <a:off x="5137071" y="4043454"/>
            <a:ext cx="192088" cy="209037"/>
          </a:xfrm>
          <a:prstGeom prst="rect">
            <a:avLst/>
          </a:prstGeom>
        </p:spPr>
      </p:pic>
      <p:sp>
        <p:nvSpPr>
          <p:cNvPr id="33" name="TextBox 32">
            <a:extLst>
              <a:ext uri="{FF2B5EF4-FFF2-40B4-BE49-F238E27FC236}">
                <a16:creationId xmlns:a16="http://schemas.microsoft.com/office/drawing/2014/main" id="{54145525-247F-D3F6-ED6E-BA8F85BE03E3}"/>
              </a:ext>
            </a:extLst>
          </p:cNvPr>
          <p:cNvSpPr txBox="1"/>
          <p:nvPr/>
        </p:nvSpPr>
        <p:spPr>
          <a:xfrm>
            <a:off x="251291" y="1206351"/>
            <a:ext cx="4777559" cy="338555"/>
          </a:xfrm>
          <a:prstGeom prst="rect">
            <a:avLst/>
          </a:prstGeom>
          <a:noFill/>
        </p:spPr>
        <p:txBody>
          <a:bodyPr wrap="square" rtlCol="0">
            <a:spAutoFit/>
          </a:bodyPr>
          <a:lstStyle/>
          <a:p>
            <a:r>
              <a:rPr lang="en-US" sz="1600" b="1" dirty="0">
                <a:solidFill>
                  <a:schemeClr val="accent4">
                    <a:lumMod val="75000"/>
                  </a:schemeClr>
                </a:solidFill>
                <a:latin typeface="Nunito Sans Normal" pitchFamily="2" charset="77"/>
              </a:rPr>
              <a:t>Single proprietary GDNF gene therapy platform</a:t>
            </a:r>
          </a:p>
        </p:txBody>
      </p:sp>
      <p:sp>
        <p:nvSpPr>
          <p:cNvPr id="39" name="TextBox 38">
            <a:extLst>
              <a:ext uri="{FF2B5EF4-FFF2-40B4-BE49-F238E27FC236}">
                <a16:creationId xmlns:a16="http://schemas.microsoft.com/office/drawing/2014/main" id="{895372A0-481B-C392-C582-B09157954223}"/>
              </a:ext>
            </a:extLst>
          </p:cNvPr>
          <p:cNvSpPr txBox="1"/>
          <p:nvPr/>
        </p:nvSpPr>
        <p:spPr>
          <a:xfrm>
            <a:off x="251291" y="1494210"/>
            <a:ext cx="5481771" cy="707886"/>
          </a:xfrm>
          <a:prstGeom prst="rect">
            <a:avLst/>
          </a:prstGeom>
          <a:noFill/>
        </p:spPr>
        <p:txBody>
          <a:bodyPr wrap="square" rtlCol="0">
            <a:spAutoFit/>
          </a:bodyPr>
          <a:lstStyle/>
          <a:p>
            <a:pPr>
              <a:lnSpc>
                <a:spcPts val="1640"/>
              </a:lnSpc>
            </a:pPr>
            <a:r>
              <a:rPr lang="en-US" sz="1300" dirty="0">
                <a:latin typeface="Nunito Sans Normal" pitchFamily="2" charset="77"/>
              </a:rPr>
              <a:t>For </a:t>
            </a:r>
            <a:r>
              <a:rPr lang="en-US" sz="1300" b="1" dirty="0">
                <a:latin typeface="Nunito Sans Normal" pitchFamily="2" charset="77"/>
              </a:rPr>
              <a:t>THREE</a:t>
            </a:r>
            <a:r>
              <a:rPr lang="en-US" sz="1300" dirty="0">
                <a:latin typeface="Nunito Sans Normal" pitchFamily="2" charset="77"/>
              </a:rPr>
              <a:t> neurological conditions with significant unmet clinical need:</a:t>
            </a:r>
          </a:p>
          <a:p>
            <a:pPr>
              <a:lnSpc>
                <a:spcPts val="1640"/>
              </a:lnSpc>
            </a:pPr>
            <a:r>
              <a:rPr lang="en-US" sz="1300" dirty="0">
                <a:latin typeface="Nunito Sans Normal" pitchFamily="2" charset="77"/>
              </a:rPr>
              <a:t>Motor Neuron Disease (</a:t>
            </a:r>
            <a:r>
              <a:rPr lang="en-US" sz="1300" b="1" dirty="0">
                <a:latin typeface="Nunito Sans Normal" pitchFamily="2" charset="77"/>
              </a:rPr>
              <a:t>MND</a:t>
            </a:r>
            <a:r>
              <a:rPr lang="en-US" sz="1300" dirty="0">
                <a:latin typeface="Nunito Sans Normal" pitchFamily="2" charset="77"/>
              </a:rPr>
              <a:t>), Spinal Cord Injury (</a:t>
            </a:r>
            <a:r>
              <a:rPr lang="en-US" sz="1300" b="1" dirty="0">
                <a:latin typeface="Nunito Sans Normal" pitchFamily="2" charset="77"/>
              </a:rPr>
              <a:t>SCI</a:t>
            </a:r>
            <a:r>
              <a:rPr lang="en-US" sz="1300" dirty="0">
                <a:latin typeface="Nunito Sans Normal" pitchFamily="2" charset="77"/>
              </a:rPr>
              <a:t>) and Parkinson’s Disease(</a:t>
            </a:r>
            <a:r>
              <a:rPr lang="en-US" sz="1300" b="1" dirty="0">
                <a:latin typeface="Nunito Sans Normal" pitchFamily="2" charset="77"/>
              </a:rPr>
              <a:t>PD</a:t>
            </a:r>
            <a:r>
              <a:rPr lang="en-US" sz="1300" dirty="0">
                <a:latin typeface="Nunito Sans Normal" pitchFamily="2" charset="77"/>
              </a:rPr>
              <a:t>)</a:t>
            </a:r>
          </a:p>
        </p:txBody>
      </p:sp>
      <p:sp>
        <p:nvSpPr>
          <p:cNvPr id="40" name="TextBox 39">
            <a:extLst>
              <a:ext uri="{FF2B5EF4-FFF2-40B4-BE49-F238E27FC236}">
                <a16:creationId xmlns:a16="http://schemas.microsoft.com/office/drawing/2014/main" id="{D445C56D-9C05-0B06-CF70-4135FD2E8566}"/>
              </a:ext>
            </a:extLst>
          </p:cNvPr>
          <p:cNvSpPr txBox="1"/>
          <p:nvPr/>
        </p:nvSpPr>
        <p:spPr>
          <a:xfrm>
            <a:off x="1255436" y="3993940"/>
            <a:ext cx="2351926" cy="338554"/>
          </a:xfrm>
          <a:prstGeom prst="rect">
            <a:avLst/>
          </a:prstGeom>
          <a:noFill/>
        </p:spPr>
        <p:txBody>
          <a:bodyPr wrap="none" rtlCol="0">
            <a:spAutoFit/>
          </a:bodyPr>
          <a:lstStyle/>
          <a:p>
            <a:r>
              <a:rPr lang="en-US" sz="1600" b="1" dirty="0">
                <a:solidFill>
                  <a:schemeClr val="accent4">
                    <a:lumMod val="75000"/>
                  </a:schemeClr>
                </a:solidFill>
                <a:latin typeface="Nunito Sans Normal" pitchFamily="2" charset="77"/>
              </a:rPr>
              <a:t>World renowned team</a:t>
            </a:r>
          </a:p>
        </p:txBody>
      </p:sp>
      <p:sp>
        <p:nvSpPr>
          <p:cNvPr id="41" name="TextBox 40">
            <a:extLst>
              <a:ext uri="{FF2B5EF4-FFF2-40B4-BE49-F238E27FC236}">
                <a16:creationId xmlns:a16="http://schemas.microsoft.com/office/drawing/2014/main" id="{ED7CB26D-30E9-795C-67E9-21592500E6AF}"/>
              </a:ext>
            </a:extLst>
          </p:cNvPr>
          <p:cNvSpPr txBox="1"/>
          <p:nvPr/>
        </p:nvSpPr>
        <p:spPr>
          <a:xfrm>
            <a:off x="1282345" y="4332494"/>
            <a:ext cx="2076497" cy="1318118"/>
          </a:xfrm>
          <a:prstGeom prst="rect">
            <a:avLst/>
          </a:prstGeom>
          <a:noFill/>
        </p:spPr>
        <p:txBody>
          <a:bodyPr wrap="square" rtlCol="0">
            <a:spAutoFit/>
          </a:bodyPr>
          <a:lstStyle/>
          <a:p>
            <a:pPr>
              <a:lnSpc>
                <a:spcPts val="1640"/>
              </a:lnSpc>
              <a:spcAft>
                <a:spcPts val="400"/>
              </a:spcAft>
            </a:pPr>
            <a:r>
              <a:rPr lang="en-US" sz="1300" dirty="0">
                <a:latin typeface="Nunito Sans Normal"/>
              </a:rPr>
              <a:t>Prof Steven Gill (CSO)</a:t>
            </a:r>
          </a:p>
          <a:p>
            <a:pPr>
              <a:lnSpc>
                <a:spcPts val="1640"/>
              </a:lnSpc>
              <a:spcAft>
                <a:spcPts val="400"/>
              </a:spcAft>
            </a:pPr>
            <a:r>
              <a:rPr lang="en-GB" sz="1300" dirty="0">
                <a:latin typeface="Nunito Sans" pitchFamily="2" charset="0"/>
              </a:rPr>
              <a:t>Prof. Neil Barua (CMO) </a:t>
            </a:r>
          </a:p>
          <a:p>
            <a:pPr>
              <a:lnSpc>
                <a:spcPts val="1640"/>
              </a:lnSpc>
              <a:spcAft>
                <a:spcPts val="400"/>
              </a:spcAft>
            </a:pPr>
            <a:r>
              <a:rPr lang="en-GB" sz="1200" dirty="0">
                <a:latin typeface="Nunito Sans Normal" pitchFamily="2" charset="77"/>
              </a:rPr>
              <a:t>Prof. Mart </a:t>
            </a:r>
            <a:r>
              <a:rPr lang="en-GB" sz="1200" dirty="0" err="1">
                <a:latin typeface="Nunito Sans Normal" pitchFamily="2" charset="77"/>
              </a:rPr>
              <a:t>Saarma</a:t>
            </a:r>
            <a:r>
              <a:rPr lang="en-GB" sz="1200" dirty="0">
                <a:latin typeface="Nunito Sans Normal" pitchFamily="2" charset="77"/>
              </a:rPr>
              <a:t> </a:t>
            </a:r>
          </a:p>
          <a:p>
            <a:pPr>
              <a:lnSpc>
                <a:spcPts val="1640"/>
              </a:lnSpc>
              <a:spcAft>
                <a:spcPts val="400"/>
              </a:spcAft>
            </a:pPr>
            <a:r>
              <a:rPr lang="en-GB" sz="1200" dirty="0">
                <a:latin typeface="Nunito Sans Normal" pitchFamily="2" charset="77"/>
              </a:rPr>
              <a:t>Prof. Kevin Talbot</a:t>
            </a:r>
          </a:p>
          <a:p>
            <a:pPr>
              <a:lnSpc>
                <a:spcPts val="1640"/>
              </a:lnSpc>
              <a:spcAft>
                <a:spcPts val="400"/>
              </a:spcAft>
            </a:pPr>
            <a:r>
              <a:rPr lang="en-US" sz="1200" dirty="0">
                <a:latin typeface="Nunito Sans Normal" pitchFamily="2" charset="77"/>
              </a:rPr>
              <a:t>Prof. Martin Turner</a:t>
            </a:r>
            <a:endParaRPr lang="en-GB" sz="1300" dirty="0">
              <a:latin typeface="Nunito Sans" pitchFamily="2" charset="0"/>
            </a:endParaRPr>
          </a:p>
        </p:txBody>
      </p:sp>
      <p:sp>
        <p:nvSpPr>
          <p:cNvPr id="42" name="TextBox 41">
            <a:extLst>
              <a:ext uri="{FF2B5EF4-FFF2-40B4-BE49-F238E27FC236}">
                <a16:creationId xmlns:a16="http://schemas.microsoft.com/office/drawing/2014/main" id="{A72D5E4E-D3A6-704B-7285-C7E9817A5D1D}"/>
              </a:ext>
            </a:extLst>
          </p:cNvPr>
          <p:cNvSpPr txBox="1"/>
          <p:nvPr/>
        </p:nvSpPr>
        <p:spPr>
          <a:xfrm>
            <a:off x="7087090" y="651437"/>
            <a:ext cx="3049233" cy="338554"/>
          </a:xfrm>
          <a:prstGeom prst="rect">
            <a:avLst/>
          </a:prstGeom>
          <a:noFill/>
        </p:spPr>
        <p:txBody>
          <a:bodyPr wrap="none" rtlCol="0">
            <a:spAutoFit/>
          </a:bodyPr>
          <a:lstStyle/>
          <a:p>
            <a:r>
              <a:rPr lang="en-US" sz="1600" b="1" dirty="0">
                <a:solidFill>
                  <a:schemeClr val="accent4">
                    <a:lumMod val="75000"/>
                  </a:schemeClr>
                </a:solidFill>
                <a:latin typeface="Nunito Sans Normal" pitchFamily="2" charset="77"/>
              </a:rPr>
              <a:t>Clear path to a positive return</a:t>
            </a:r>
          </a:p>
        </p:txBody>
      </p:sp>
      <p:sp>
        <p:nvSpPr>
          <p:cNvPr id="43" name="TextBox 42">
            <a:extLst>
              <a:ext uri="{FF2B5EF4-FFF2-40B4-BE49-F238E27FC236}">
                <a16:creationId xmlns:a16="http://schemas.microsoft.com/office/drawing/2014/main" id="{4DC11861-EA6E-3DB3-0B4E-39DEA5992710}"/>
              </a:ext>
            </a:extLst>
          </p:cNvPr>
          <p:cNvSpPr txBox="1"/>
          <p:nvPr/>
        </p:nvSpPr>
        <p:spPr>
          <a:xfrm>
            <a:off x="6803072" y="922025"/>
            <a:ext cx="5850610" cy="1492716"/>
          </a:xfrm>
          <a:prstGeom prst="rect">
            <a:avLst/>
          </a:prstGeom>
          <a:noFill/>
        </p:spPr>
        <p:txBody>
          <a:bodyPr wrap="square" rtlCol="0">
            <a:spAutoFit/>
          </a:bodyPr>
          <a:lstStyle/>
          <a:p>
            <a:pPr marL="285750" indent="-285750">
              <a:buFont typeface="Arial" panose="020B0604020202020204" pitchFamily="34" charset="0"/>
              <a:buChar char="•"/>
            </a:pPr>
            <a:r>
              <a:rPr lang="en-GB" sz="1300" dirty="0">
                <a:latin typeface="Nunito Sans Normal"/>
              </a:rPr>
              <a:t>Rapid MHRA approved development</a:t>
            </a:r>
            <a:r>
              <a:rPr lang="en-GB" sz="1300" dirty="0">
                <a:solidFill>
                  <a:srgbClr val="FF0000"/>
                </a:solidFill>
                <a:latin typeface="Nunito Sans Normal"/>
              </a:rPr>
              <a:t> </a:t>
            </a:r>
            <a:r>
              <a:rPr lang="en-GB" sz="1300" dirty="0">
                <a:latin typeface="Nunito Sans Normal"/>
              </a:rPr>
              <a:t>pathway to first-in-man study</a:t>
            </a:r>
          </a:p>
          <a:p>
            <a:pPr marL="285750" indent="-285750">
              <a:buFont typeface="Arial" panose="020B0604020202020204" pitchFamily="34" charset="0"/>
              <a:buChar char="•"/>
            </a:pPr>
            <a:r>
              <a:rPr lang="en-GB" sz="1300" dirty="0">
                <a:latin typeface="Nunito Sans Normal"/>
              </a:rPr>
              <a:t>Unmet clinical need representing multi-billion $ dollar market opportunity</a:t>
            </a:r>
          </a:p>
          <a:p>
            <a:pPr marL="285750" indent="-285750">
              <a:buFont typeface="Arial" panose="020B0604020202020204" pitchFamily="34" charset="0"/>
              <a:buChar char="•"/>
            </a:pPr>
            <a:r>
              <a:rPr lang="en-GB" sz="1300" dirty="0">
                <a:latin typeface="Nunito Sans Normal"/>
              </a:rPr>
              <a:t>Two ‘fast-track’ Orphan status indications offering early and extended market exclusivity  </a:t>
            </a:r>
          </a:p>
          <a:p>
            <a:pPr marL="285750" indent="-285750">
              <a:buFont typeface="Arial" panose="020B0604020202020204" pitchFamily="34" charset="0"/>
              <a:buChar char="•"/>
            </a:pPr>
            <a:r>
              <a:rPr lang="en-GB" sz="1300" dirty="0">
                <a:latin typeface="Nunito Sans Normal"/>
              </a:rPr>
              <a:t>Post a successful FIM study, clear valuation uplift and attractive early acquisition target for big Pharma </a:t>
            </a:r>
          </a:p>
        </p:txBody>
      </p:sp>
      <p:sp>
        <p:nvSpPr>
          <p:cNvPr id="44" name="TextBox 43">
            <a:extLst>
              <a:ext uri="{FF2B5EF4-FFF2-40B4-BE49-F238E27FC236}">
                <a16:creationId xmlns:a16="http://schemas.microsoft.com/office/drawing/2014/main" id="{D81F36E3-5A2F-26D9-4337-31A5CFB3493B}"/>
              </a:ext>
            </a:extLst>
          </p:cNvPr>
          <p:cNvSpPr txBox="1"/>
          <p:nvPr/>
        </p:nvSpPr>
        <p:spPr>
          <a:xfrm>
            <a:off x="7924685" y="3132948"/>
            <a:ext cx="1553630" cy="338554"/>
          </a:xfrm>
          <a:prstGeom prst="rect">
            <a:avLst/>
          </a:prstGeom>
          <a:noFill/>
        </p:spPr>
        <p:txBody>
          <a:bodyPr wrap="none" rtlCol="0">
            <a:spAutoFit/>
          </a:bodyPr>
          <a:lstStyle/>
          <a:p>
            <a:r>
              <a:rPr lang="en-US" sz="1600" b="1" dirty="0">
                <a:solidFill>
                  <a:schemeClr val="accent4">
                    <a:lumMod val="75000"/>
                  </a:schemeClr>
                </a:solidFill>
                <a:latin typeface="Nunito Sans Normal" pitchFamily="2" charset="77"/>
              </a:rPr>
              <a:t>Minimised risk</a:t>
            </a:r>
          </a:p>
        </p:txBody>
      </p:sp>
      <p:sp>
        <p:nvSpPr>
          <p:cNvPr id="52" name="TextBox 51">
            <a:extLst>
              <a:ext uri="{FF2B5EF4-FFF2-40B4-BE49-F238E27FC236}">
                <a16:creationId xmlns:a16="http://schemas.microsoft.com/office/drawing/2014/main" id="{85FA2668-1E3C-EBB7-F49C-159EABA6CB26}"/>
              </a:ext>
            </a:extLst>
          </p:cNvPr>
          <p:cNvSpPr txBox="1"/>
          <p:nvPr/>
        </p:nvSpPr>
        <p:spPr>
          <a:xfrm>
            <a:off x="2663828" y="130160"/>
            <a:ext cx="2997937"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Executive Summary</a:t>
            </a:r>
          </a:p>
        </p:txBody>
      </p:sp>
      <p:pic>
        <p:nvPicPr>
          <p:cNvPr id="54" name="Picture 53" descr="A blue arrow pointing up&#10;&#10;Description automatically generated">
            <a:extLst>
              <a:ext uri="{FF2B5EF4-FFF2-40B4-BE49-F238E27FC236}">
                <a16:creationId xmlns:a16="http://schemas.microsoft.com/office/drawing/2014/main" id="{26279B09-5AC5-612C-1222-BF7A23956013}"/>
              </a:ext>
            </a:extLst>
          </p:cNvPr>
          <p:cNvPicPr>
            <a:picLocks noChangeAspect="1"/>
          </p:cNvPicPr>
          <p:nvPr/>
        </p:nvPicPr>
        <p:blipFill>
          <a:blip r:embed="rId7"/>
          <a:stretch>
            <a:fillRect/>
          </a:stretch>
        </p:blipFill>
        <p:spPr>
          <a:xfrm rot="14930236" flipH="1">
            <a:off x="4420766" y="2051901"/>
            <a:ext cx="1169178" cy="990261"/>
          </a:xfrm>
          <a:prstGeom prst="rect">
            <a:avLst/>
          </a:prstGeom>
        </p:spPr>
      </p:pic>
      <p:pic>
        <p:nvPicPr>
          <p:cNvPr id="55" name="Picture 54" descr="A blue arrow pointing up&#10;&#10;Description automatically generated">
            <a:extLst>
              <a:ext uri="{FF2B5EF4-FFF2-40B4-BE49-F238E27FC236}">
                <a16:creationId xmlns:a16="http://schemas.microsoft.com/office/drawing/2014/main" id="{BBD82A8A-6D76-E4E4-9D74-DF9B6CC52914}"/>
              </a:ext>
            </a:extLst>
          </p:cNvPr>
          <p:cNvPicPr>
            <a:picLocks noChangeAspect="1"/>
          </p:cNvPicPr>
          <p:nvPr/>
        </p:nvPicPr>
        <p:blipFill>
          <a:blip r:embed="rId7"/>
          <a:stretch>
            <a:fillRect/>
          </a:stretch>
        </p:blipFill>
        <p:spPr>
          <a:xfrm rot="18478332">
            <a:off x="3411447" y="4242286"/>
            <a:ext cx="1283352" cy="1015660"/>
          </a:xfrm>
          <a:prstGeom prst="rect">
            <a:avLst/>
          </a:prstGeom>
        </p:spPr>
      </p:pic>
      <p:pic>
        <p:nvPicPr>
          <p:cNvPr id="56" name="Picture 55" descr="A blue arrow pointing up&#10;&#10;Description automatically generated">
            <a:extLst>
              <a:ext uri="{FF2B5EF4-FFF2-40B4-BE49-F238E27FC236}">
                <a16:creationId xmlns:a16="http://schemas.microsoft.com/office/drawing/2014/main" id="{126461DE-E711-364C-1B99-A5CA155F894F}"/>
              </a:ext>
            </a:extLst>
          </p:cNvPr>
          <p:cNvPicPr>
            <a:picLocks noChangeAspect="1"/>
          </p:cNvPicPr>
          <p:nvPr/>
        </p:nvPicPr>
        <p:blipFill>
          <a:blip r:embed="rId7"/>
          <a:stretch>
            <a:fillRect/>
          </a:stretch>
        </p:blipFill>
        <p:spPr>
          <a:xfrm rot="21074257" flipH="1">
            <a:off x="7055337" y="2340997"/>
            <a:ext cx="809185" cy="806768"/>
          </a:xfrm>
          <a:prstGeom prst="rect">
            <a:avLst/>
          </a:prstGeom>
        </p:spPr>
      </p:pic>
      <p:pic>
        <p:nvPicPr>
          <p:cNvPr id="57" name="Picture 56" descr="A blue arrow pointing up&#10;&#10;Description automatically generated">
            <a:extLst>
              <a:ext uri="{FF2B5EF4-FFF2-40B4-BE49-F238E27FC236}">
                <a16:creationId xmlns:a16="http://schemas.microsoft.com/office/drawing/2014/main" id="{18653FC6-A186-4944-8F88-A77B180F6B9D}"/>
              </a:ext>
            </a:extLst>
          </p:cNvPr>
          <p:cNvPicPr>
            <a:picLocks noChangeAspect="1"/>
          </p:cNvPicPr>
          <p:nvPr/>
        </p:nvPicPr>
        <p:blipFill>
          <a:blip r:embed="rId7"/>
          <a:stretch>
            <a:fillRect/>
          </a:stretch>
        </p:blipFill>
        <p:spPr>
          <a:xfrm rot="14354586" flipV="1">
            <a:off x="6545427" y="4960329"/>
            <a:ext cx="927028" cy="733661"/>
          </a:xfrm>
          <a:prstGeom prst="rect">
            <a:avLst/>
          </a:prstGeom>
        </p:spPr>
      </p:pic>
      <p:pic>
        <p:nvPicPr>
          <p:cNvPr id="3" name="Picture 2">
            <a:extLst>
              <a:ext uri="{FF2B5EF4-FFF2-40B4-BE49-F238E27FC236}">
                <a16:creationId xmlns:a16="http://schemas.microsoft.com/office/drawing/2014/main" id="{A81C6DFA-A7A4-C7B4-8122-E51372F5ECB5}"/>
              </a:ext>
            </a:extLst>
          </p:cNvPr>
          <p:cNvPicPr>
            <a:picLocks noChangeAspect="1"/>
          </p:cNvPicPr>
          <p:nvPr/>
        </p:nvPicPr>
        <p:blipFill>
          <a:blip r:embed="rId8"/>
          <a:stretch>
            <a:fillRect/>
          </a:stretch>
        </p:blipFill>
        <p:spPr>
          <a:xfrm>
            <a:off x="344153" y="234532"/>
            <a:ext cx="2161117" cy="270140"/>
          </a:xfrm>
          <a:prstGeom prst="rect">
            <a:avLst/>
          </a:prstGeom>
        </p:spPr>
      </p:pic>
      <p:pic>
        <p:nvPicPr>
          <p:cNvPr id="5" name="Picture 4" descr="A row of blue and white tubes&#10;&#10;Description automatically generated">
            <a:extLst>
              <a:ext uri="{FF2B5EF4-FFF2-40B4-BE49-F238E27FC236}">
                <a16:creationId xmlns:a16="http://schemas.microsoft.com/office/drawing/2014/main" id="{6B67C893-E084-FD86-CA4E-E476B4399F04}"/>
              </a:ext>
            </a:extLst>
          </p:cNvPr>
          <p:cNvPicPr>
            <a:picLocks noChangeAspect="1"/>
          </p:cNvPicPr>
          <p:nvPr/>
        </p:nvPicPr>
        <p:blipFill>
          <a:blip r:embed="rId9">
            <a:alphaModFix amt="34000"/>
          </a:blip>
          <a:stretch>
            <a:fillRect/>
          </a:stretch>
        </p:blipFill>
        <p:spPr>
          <a:xfrm>
            <a:off x="11459869" y="6229017"/>
            <a:ext cx="621503" cy="505967"/>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444AEAA2-8E3B-0583-1444-174AAABDF47E}"/>
              </a:ext>
            </a:extLst>
          </p:cNvPr>
          <p:cNvPicPr>
            <a:picLocks noChangeAspect="1"/>
          </p:cNvPicPr>
          <p:nvPr/>
        </p:nvPicPr>
        <p:blipFill>
          <a:blip r:embed="rId10"/>
          <a:stretch>
            <a:fillRect/>
          </a:stretch>
        </p:blipFill>
        <p:spPr>
          <a:xfrm>
            <a:off x="230516" y="6149869"/>
            <a:ext cx="1671802" cy="562418"/>
          </a:xfrm>
          <a:prstGeom prst="rect">
            <a:avLst/>
          </a:prstGeom>
        </p:spPr>
      </p:pic>
      <p:pic>
        <p:nvPicPr>
          <p:cNvPr id="6" name="Picture 5" descr="A white circles with blue dots&#10;&#10;Description automatically generated">
            <a:extLst>
              <a:ext uri="{FF2B5EF4-FFF2-40B4-BE49-F238E27FC236}">
                <a16:creationId xmlns:a16="http://schemas.microsoft.com/office/drawing/2014/main" id="{51C88E9D-C437-2901-FBEC-8448ECDC1D69}"/>
              </a:ext>
            </a:extLst>
          </p:cNvPr>
          <p:cNvPicPr>
            <a:picLocks noChangeAspect="1"/>
          </p:cNvPicPr>
          <p:nvPr/>
        </p:nvPicPr>
        <p:blipFill>
          <a:blip r:embed="rId11"/>
          <a:stretch>
            <a:fillRect/>
          </a:stretch>
        </p:blipFill>
        <p:spPr>
          <a:xfrm>
            <a:off x="11477764" y="-47055"/>
            <a:ext cx="761345" cy="686791"/>
          </a:xfrm>
          <a:prstGeom prst="rect">
            <a:avLst/>
          </a:prstGeom>
          <a:effectLst>
            <a:softEdge rad="132645"/>
          </a:effectLst>
        </p:spPr>
      </p:pic>
      <p:sp>
        <p:nvSpPr>
          <p:cNvPr id="11" name="TextBox 10">
            <a:extLst>
              <a:ext uri="{FF2B5EF4-FFF2-40B4-BE49-F238E27FC236}">
                <a16:creationId xmlns:a16="http://schemas.microsoft.com/office/drawing/2014/main" id="{8EFC4B80-896F-ECA6-5638-ED9C9EA6F843}"/>
              </a:ext>
            </a:extLst>
          </p:cNvPr>
          <p:cNvSpPr txBox="1"/>
          <p:nvPr/>
        </p:nvSpPr>
        <p:spPr>
          <a:xfrm>
            <a:off x="7648120" y="3378809"/>
            <a:ext cx="4697179" cy="913070"/>
          </a:xfrm>
          <a:prstGeom prst="rect">
            <a:avLst/>
          </a:prstGeom>
          <a:noFill/>
        </p:spPr>
        <p:txBody>
          <a:bodyPr wrap="square" rtlCol="0">
            <a:spAutoFit/>
          </a:bodyPr>
          <a:lstStyle/>
          <a:p>
            <a:pPr marL="285750" indent="-285750">
              <a:lnSpc>
                <a:spcPts val="1640"/>
              </a:lnSpc>
              <a:buFont typeface="Arial" panose="020B0604020202020204" pitchFamily="34" charset="0"/>
              <a:buChar char="•"/>
            </a:pPr>
            <a:r>
              <a:rPr lang="en-GB" sz="1300" dirty="0">
                <a:latin typeface="Nunito Sans Normal"/>
              </a:rPr>
              <a:t>GDNF protein proven to be safe in multiple clinical trials</a:t>
            </a:r>
          </a:p>
          <a:p>
            <a:pPr marL="285750" indent="-285750">
              <a:lnSpc>
                <a:spcPts val="1640"/>
              </a:lnSpc>
              <a:buFont typeface="Arial" panose="020B0604020202020204" pitchFamily="34" charset="0"/>
              <a:buChar char="•"/>
            </a:pPr>
            <a:r>
              <a:rPr lang="en-GB" sz="1300" dirty="0">
                <a:latin typeface="Nunito Sans Normal"/>
              </a:rPr>
              <a:t>Positive MHRA pre-clinical &amp; clinical reviews completed</a:t>
            </a:r>
          </a:p>
          <a:p>
            <a:pPr marL="285750" indent="-285750">
              <a:lnSpc>
                <a:spcPts val="1640"/>
              </a:lnSpc>
              <a:buFont typeface="Arial" panose="020B0604020202020204" pitchFamily="34" charset="0"/>
              <a:buChar char="•"/>
            </a:pPr>
            <a:r>
              <a:rPr lang="en-GB" sz="1300" dirty="0">
                <a:latin typeface="Nunito Sans Normal"/>
              </a:rPr>
              <a:t>Successful CMC (production) feasibility study completed  </a:t>
            </a:r>
          </a:p>
          <a:p>
            <a:pPr marL="285750" indent="-285750">
              <a:lnSpc>
                <a:spcPts val="1640"/>
              </a:lnSpc>
              <a:buFont typeface="Arial" panose="020B0604020202020204" pitchFamily="34" charset="0"/>
              <a:buChar char="•"/>
            </a:pPr>
            <a:r>
              <a:rPr lang="en-GB" sz="1300" dirty="0">
                <a:latin typeface="Nunito Sans Normal"/>
              </a:rPr>
              <a:t>Safe delivery gene platform minimises risk and cost.</a:t>
            </a:r>
          </a:p>
        </p:txBody>
      </p:sp>
      <p:sp>
        <p:nvSpPr>
          <p:cNvPr id="12" name="TextBox 11">
            <a:extLst>
              <a:ext uri="{FF2B5EF4-FFF2-40B4-BE49-F238E27FC236}">
                <a16:creationId xmlns:a16="http://schemas.microsoft.com/office/drawing/2014/main" id="{87E70126-5C2E-2391-DBDB-ACB36CDA89D1}"/>
              </a:ext>
            </a:extLst>
          </p:cNvPr>
          <p:cNvSpPr txBox="1"/>
          <p:nvPr/>
        </p:nvSpPr>
        <p:spPr>
          <a:xfrm>
            <a:off x="7696184" y="4952046"/>
            <a:ext cx="2653168" cy="338554"/>
          </a:xfrm>
          <a:prstGeom prst="rect">
            <a:avLst/>
          </a:prstGeom>
          <a:noFill/>
        </p:spPr>
        <p:txBody>
          <a:bodyPr wrap="square" rtlCol="0">
            <a:spAutoFit/>
          </a:bodyPr>
          <a:lstStyle/>
          <a:p>
            <a:r>
              <a:rPr lang="en-US" sz="1600" b="1" dirty="0">
                <a:solidFill>
                  <a:schemeClr val="accent4">
                    <a:lumMod val="75000"/>
                  </a:schemeClr>
                </a:solidFill>
                <a:latin typeface="Nunito Sans Normal" pitchFamily="2" charset="77"/>
              </a:rPr>
              <a:t>Strong IP protection</a:t>
            </a:r>
          </a:p>
        </p:txBody>
      </p:sp>
      <p:sp>
        <p:nvSpPr>
          <p:cNvPr id="13" name="TextBox 12">
            <a:extLst>
              <a:ext uri="{FF2B5EF4-FFF2-40B4-BE49-F238E27FC236}">
                <a16:creationId xmlns:a16="http://schemas.microsoft.com/office/drawing/2014/main" id="{76DF5530-715D-DE62-DFA5-3DE4FC1E280E}"/>
              </a:ext>
            </a:extLst>
          </p:cNvPr>
          <p:cNvSpPr txBox="1"/>
          <p:nvPr/>
        </p:nvSpPr>
        <p:spPr>
          <a:xfrm>
            <a:off x="7426247" y="5217047"/>
            <a:ext cx="4812862" cy="915635"/>
          </a:xfrm>
          <a:prstGeom prst="rect">
            <a:avLst/>
          </a:prstGeom>
          <a:noFill/>
        </p:spPr>
        <p:txBody>
          <a:bodyPr wrap="square" rtlCol="0">
            <a:spAutoFit/>
          </a:bodyPr>
          <a:lstStyle/>
          <a:p>
            <a:pPr marL="285750" indent="-285750">
              <a:lnSpc>
                <a:spcPts val="1640"/>
              </a:lnSpc>
              <a:buFont typeface="Arial" panose="020B0604020202020204" pitchFamily="34" charset="0"/>
              <a:buChar char="•"/>
            </a:pPr>
            <a:r>
              <a:rPr lang="en-GB" sz="1300" dirty="0">
                <a:latin typeface="Nunito Sans Normal"/>
              </a:rPr>
              <a:t>Worldwide exclusive licence agreed for use of novel patented GDNF isoform</a:t>
            </a:r>
          </a:p>
          <a:p>
            <a:pPr marL="285750" indent="-285750">
              <a:lnSpc>
                <a:spcPts val="1640"/>
              </a:lnSpc>
              <a:buFont typeface="Arial" panose="020B0604020202020204" pitchFamily="34" charset="0"/>
              <a:buChar char="•"/>
            </a:pPr>
            <a:r>
              <a:rPr lang="en-GB" sz="1300" dirty="0">
                <a:latin typeface="Nunito Sans Normal"/>
              </a:rPr>
              <a:t>Worldwide exclusive license agreed for proprietary gene therapy platform technology and enabling know-how</a:t>
            </a:r>
          </a:p>
        </p:txBody>
      </p:sp>
      <p:sp>
        <p:nvSpPr>
          <p:cNvPr id="14" name="TextBox 13">
            <a:extLst>
              <a:ext uri="{FF2B5EF4-FFF2-40B4-BE49-F238E27FC236}">
                <a16:creationId xmlns:a16="http://schemas.microsoft.com/office/drawing/2014/main" id="{6B46508E-7A74-C8EA-35FB-714D9382E4E9}"/>
              </a:ext>
            </a:extLst>
          </p:cNvPr>
          <p:cNvSpPr txBox="1"/>
          <p:nvPr/>
        </p:nvSpPr>
        <p:spPr>
          <a:xfrm>
            <a:off x="2596891" y="6404069"/>
            <a:ext cx="8582700" cy="369332"/>
          </a:xfrm>
          <a:prstGeom prst="rect">
            <a:avLst/>
          </a:prstGeom>
          <a:noFill/>
        </p:spPr>
        <p:txBody>
          <a:bodyPr wrap="square" rtlCol="0">
            <a:spAutoFit/>
          </a:bodyPr>
          <a:lstStyle/>
          <a:p>
            <a:r>
              <a:rPr lang="en-US" b="1" dirty="0">
                <a:solidFill>
                  <a:schemeClr val="accent4">
                    <a:lumMod val="75000"/>
                  </a:schemeClr>
                </a:solidFill>
                <a:latin typeface="Nunito Sans Normal" pitchFamily="2" charset="77"/>
              </a:rPr>
              <a:t>Seeking to raise £21 million at a proposed pre-money valuation of £20 million</a:t>
            </a:r>
          </a:p>
        </p:txBody>
      </p:sp>
    </p:spTree>
    <p:extLst>
      <p:ext uri="{BB962C8B-B14F-4D97-AF65-F5344CB8AC3E}">
        <p14:creationId xmlns:p14="http://schemas.microsoft.com/office/powerpoint/2010/main" val="3294128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3557EB-05B8-CB30-2A62-0FE6890FD12F}"/>
              </a:ext>
            </a:extLst>
          </p:cNvPr>
          <p:cNvSpPr/>
          <p:nvPr/>
        </p:nvSpPr>
        <p:spPr>
          <a:xfrm>
            <a:off x="0" y="7209"/>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descr="A white question mark on a black background&#10;&#10;Description automatically generated">
            <a:extLst>
              <a:ext uri="{FF2B5EF4-FFF2-40B4-BE49-F238E27FC236}">
                <a16:creationId xmlns:a16="http://schemas.microsoft.com/office/drawing/2014/main" id="{A7020E28-DBAE-9BD9-1C2B-500CF292F807}"/>
              </a:ext>
            </a:extLst>
          </p:cNvPr>
          <p:cNvPicPr>
            <a:picLocks noChangeAspect="1"/>
          </p:cNvPicPr>
          <p:nvPr/>
        </p:nvPicPr>
        <p:blipFill>
          <a:blip r:embed="rId3">
            <a:alphaModFix amt="39000"/>
          </a:blip>
          <a:stretch>
            <a:fillRect/>
          </a:stretch>
        </p:blipFill>
        <p:spPr>
          <a:xfrm>
            <a:off x="7351899" y="7209"/>
            <a:ext cx="4532762" cy="6843582"/>
          </a:xfrm>
          <a:prstGeom prst="rect">
            <a:avLst/>
          </a:prstGeom>
        </p:spPr>
      </p:pic>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4"/>
          <a:stretch>
            <a:fillRect/>
          </a:stretch>
        </p:blipFill>
        <p:spPr>
          <a:xfrm>
            <a:off x="344153" y="234532"/>
            <a:ext cx="2161117" cy="270140"/>
          </a:xfrm>
          <a:prstGeom prst="rect">
            <a:avLst/>
          </a:prstGeom>
        </p:spPr>
      </p:pic>
      <p:grpSp>
        <p:nvGrpSpPr>
          <p:cNvPr id="51" name="Group 50">
            <a:extLst>
              <a:ext uri="{FF2B5EF4-FFF2-40B4-BE49-F238E27FC236}">
                <a16:creationId xmlns:a16="http://schemas.microsoft.com/office/drawing/2014/main" id="{6A2C849E-EF4A-B8F8-3D02-F07771AC174B}"/>
              </a:ext>
            </a:extLst>
          </p:cNvPr>
          <p:cNvGrpSpPr/>
          <p:nvPr/>
        </p:nvGrpSpPr>
        <p:grpSpPr>
          <a:xfrm>
            <a:off x="495973" y="888497"/>
            <a:ext cx="10522201" cy="3213807"/>
            <a:chOff x="163800" y="913635"/>
            <a:chExt cx="9558385" cy="3072198"/>
          </a:xfrm>
        </p:grpSpPr>
        <p:sp>
          <p:nvSpPr>
            <p:cNvPr id="22" name="TextBox 21">
              <a:extLst>
                <a:ext uri="{FF2B5EF4-FFF2-40B4-BE49-F238E27FC236}">
                  <a16:creationId xmlns:a16="http://schemas.microsoft.com/office/drawing/2014/main" id="{85C2206F-4FF3-E38D-936A-71CBA9411941}"/>
                </a:ext>
              </a:extLst>
            </p:cNvPr>
            <p:cNvSpPr txBox="1"/>
            <p:nvPr/>
          </p:nvSpPr>
          <p:spPr>
            <a:xfrm>
              <a:off x="5482722" y="1846006"/>
              <a:ext cx="4239463" cy="323636"/>
            </a:xfrm>
            <a:prstGeom prst="rect">
              <a:avLst/>
            </a:prstGeom>
            <a:noFill/>
          </p:spPr>
          <p:txBody>
            <a:bodyPr wrap="square" rtlCol="0">
              <a:spAutoFit/>
            </a:bodyPr>
            <a:lstStyle/>
            <a:p>
              <a:r>
                <a:rPr lang="en-US" sz="1600" b="1" dirty="0">
                  <a:solidFill>
                    <a:schemeClr val="accent4">
                      <a:lumMod val="75000"/>
                    </a:schemeClr>
                  </a:solidFill>
                  <a:latin typeface="Nunito Sans Normal" pitchFamily="2" charset="77"/>
                </a:rPr>
                <a:t>NO</a:t>
              </a:r>
              <a:r>
                <a:rPr lang="en-US" sz="1600" dirty="0">
                  <a:solidFill>
                    <a:schemeClr val="accent4">
                      <a:lumMod val="75000"/>
                    </a:schemeClr>
                  </a:solidFill>
                  <a:latin typeface="Nunito Sans Normal" pitchFamily="2" charset="77"/>
                </a:rPr>
                <a:t> neurorestorative treatments for </a:t>
              </a:r>
              <a:r>
                <a:rPr lang="en-US" sz="1600" b="1" dirty="0">
                  <a:solidFill>
                    <a:schemeClr val="accent4">
                      <a:lumMod val="75000"/>
                    </a:schemeClr>
                  </a:solidFill>
                  <a:latin typeface="Nunito Sans Normal" pitchFamily="2" charset="77"/>
                </a:rPr>
                <a:t>MND/ALS</a:t>
              </a:r>
            </a:p>
          </p:txBody>
        </p:sp>
        <p:sp>
          <p:nvSpPr>
            <p:cNvPr id="3" name="TextBox 2">
              <a:extLst>
                <a:ext uri="{FF2B5EF4-FFF2-40B4-BE49-F238E27FC236}">
                  <a16:creationId xmlns:a16="http://schemas.microsoft.com/office/drawing/2014/main" id="{1BD28B82-AC8B-9351-C677-6D0C14391027}"/>
                </a:ext>
              </a:extLst>
            </p:cNvPr>
            <p:cNvSpPr txBox="1"/>
            <p:nvPr/>
          </p:nvSpPr>
          <p:spPr>
            <a:xfrm>
              <a:off x="5474511" y="913635"/>
              <a:ext cx="3952534" cy="632563"/>
            </a:xfrm>
            <a:prstGeom prst="rect">
              <a:avLst/>
            </a:prstGeom>
            <a:noFill/>
          </p:spPr>
          <p:txBody>
            <a:bodyPr wrap="square" rtlCol="0">
              <a:spAutoFit/>
            </a:bodyPr>
            <a:lstStyle/>
            <a:p>
              <a:pPr>
                <a:spcAft>
                  <a:spcPts val="600"/>
                </a:spcAft>
              </a:pPr>
              <a:endParaRPr lang="en-US" sz="1600" dirty="0">
                <a:solidFill>
                  <a:schemeClr val="accent4">
                    <a:lumMod val="75000"/>
                  </a:schemeClr>
                </a:solidFill>
                <a:latin typeface="Nunito Sans Normal" pitchFamily="2" charset="77"/>
              </a:endParaRPr>
            </a:p>
            <a:p>
              <a:pPr>
                <a:spcAft>
                  <a:spcPts val="600"/>
                </a:spcAft>
              </a:pPr>
              <a:r>
                <a:rPr lang="en-US" sz="1600" b="1" dirty="0">
                  <a:solidFill>
                    <a:schemeClr val="accent4">
                      <a:lumMod val="75000"/>
                    </a:schemeClr>
                  </a:solidFill>
                  <a:latin typeface="Nunito Sans Normal" pitchFamily="2" charset="77"/>
                </a:rPr>
                <a:t>NO</a:t>
              </a:r>
              <a:r>
                <a:rPr lang="en-US" sz="1600" dirty="0">
                  <a:solidFill>
                    <a:schemeClr val="accent4">
                      <a:lumMod val="75000"/>
                    </a:schemeClr>
                  </a:solidFill>
                  <a:latin typeface="Nunito Sans Normal" pitchFamily="2" charset="77"/>
                </a:rPr>
                <a:t> neurorestorative treatments for </a:t>
              </a:r>
              <a:r>
                <a:rPr lang="en-US" sz="1600" b="1" dirty="0">
                  <a:solidFill>
                    <a:schemeClr val="accent4">
                      <a:lumMod val="75000"/>
                    </a:schemeClr>
                  </a:solidFill>
                  <a:latin typeface="Nunito Sans Normal" pitchFamily="2" charset="77"/>
                </a:rPr>
                <a:t>PD**</a:t>
              </a:r>
            </a:p>
          </p:txBody>
        </p:sp>
        <p:sp>
          <p:nvSpPr>
            <p:cNvPr id="8" name="TextBox 7">
              <a:extLst>
                <a:ext uri="{FF2B5EF4-FFF2-40B4-BE49-F238E27FC236}">
                  <a16:creationId xmlns:a16="http://schemas.microsoft.com/office/drawing/2014/main" id="{A7ECAC7E-CEE4-AF7E-DC82-DE09E5A2CD56}"/>
                </a:ext>
              </a:extLst>
            </p:cNvPr>
            <p:cNvSpPr txBox="1"/>
            <p:nvPr/>
          </p:nvSpPr>
          <p:spPr>
            <a:xfrm>
              <a:off x="5401746" y="2947854"/>
              <a:ext cx="4025834" cy="794381"/>
            </a:xfrm>
            <a:prstGeom prst="rect">
              <a:avLst/>
            </a:prstGeom>
            <a:noFill/>
          </p:spPr>
          <p:txBody>
            <a:bodyPr wrap="square" rtlCol="0">
              <a:spAutoFit/>
            </a:bodyPr>
            <a:lstStyle/>
            <a:p>
              <a:r>
                <a:rPr lang="en-US" sz="1600" dirty="0">
                  <a:solidFill>
                    <a:schemeClr val="accent4">
                      <a:lumMod val="75000"/>
                    </a:schemeClr>
                  </a:solidFill>
                  <a:latin typeface="Nunito Sans Normal" pitchFamily="2" charset="77"/>
                </a:rPr>
                <a:t>These </a:t>
              </a:r>
              <a:r>
                <a:rPr lang="en-US" sz="1600" b="1" dirty="0">
                  <a:solidFill>
                    <a:schemeClr val="accent4">
                      <a:lumMod val="75000"/>
                    </a:schemeClr>
                  </a:solidFill>
                  <a:latin typeface="Nunito Sans Normal" pitchFamily="2" charset="77"/>
                </a:rPr>
                <a:t>THREE</a:t>
              </a:r>
              <a:r>
                <a:rPr lang="en-US" sz="1600" dirty="0">
                  <a:solidFill>
                    <a:schemeClr val="accent4">
                      <a:lumMod val="75000"/>
                    </a:schemeClr>
                  </a:solidFill>
                  <a:latin typeface="Nunito Sans Normal" pitchFamily="2" charset="77"/>
                </a:rPr>
                <a:t> diseases combined represent a multi-billion $ market and an unmet need for </a:t>
              </a:r>
              <a:r>
                <a:rPr lang="en-US" sz="1600" dirty="0">
                  <a:solidFill>
                    <a:schemeClr val="accent4">
                      <a:lumMod val="75000"/>
                    </a:schemeClr>
                  </a:solidFill>
                  <a:latin typeface="Times New Roman" panose="02020603050405020304" pitchFamily="18" charset="0"/>
                  <a:cs typeface="Times New Roman" panose="02020603050405020304" pitchFamily="18" charset="0"/>
                </a:rPr>
                <a:t>≥ </a:t>
              </a:r>
              <a:r>
                <a:rPr lang="en-US" sz="1600" b="1" dirty="0">
                  <a:solidFill>
                    <a:schemeClr val="accent4">
                      <a:lumMod val="75000"/>
                    </a:schemeClr>
                  </a:solidFill>
                  <a:latin typeface="Nunito Sans Normal" pitchFamily="2" charset="77"/>
                </a:rPr>
                <a:t>12 million </a:t>
              </a:r>
              <a:r>
                <a:rPr lang="en-US" sz="1600" dirty="0">
                  <a:solidFill>
                    <a:schemeClr val="accent4">
                      <a:lumMod val="75000"/>
                    </a:schemeClr>
                  </a:solidFill>
                  <a:latin typeface="Nunito Sans Normal" pitchFamily="2" charset="77"/>
                </a:rPr>
                <a:t>people worldwide</a:t>
              </a:r>
              <a:endParaRPr lang="en-US" sz="1600" b="1" dirty="0">
                <a:solidFill>
                  <a:schemeClr val="accent4">
                    <a:lumMod val="75000"/>
                  </a:schemeClr>
                </a:solidFill>
                <a:latin typeface="Nunito Sans Normal" pitchFamily="2" charset="77"/>
              </a:endParaRPr>
            </a:p>
          </p:txBody>
        </p:sp>
        <p:pic>
          <p:nvPicPr>
            <p:cNvPr id="17" name="Picture 16" descr="A white cone with colorful circles&#10;&#10;Description automatically generated with medium confidence">
              <a:extLst>
                <a:ext uri="{FF2B5EF4-FFF2-40B4-BE49-F238E27FC236}">
                  <a16:creationId xmlns:a16="http://schemas.microsoft.com/office/drawing/2014/main" id="{0F53B0D0-C1CB-5208-CB7D-07C3B1239EA1}"/>
                </a:ext>
              </a:extLst>
            </p:cNvPr>
            <p:cNvPicPr>
              <a:picLocks noChangeAspect="1"/>
            </p:cNvPicPr>
            <p:nvPr/>
          </p:nvPicPr>
          <p:blipFill>
            <a:blip r:embed="rId5"/>
            <a:stretch>
              <a:fillRect/>
            </a:stretch>
          </p:blipFill>
          <p:spPr>
            <a:xfrm>
              <a:off x="163800" y="991108"/>
              <a:ext cx="5346662" cy="2994725"/>
            </a:xfrm>
            <a:prstGeom prst="rect">
              <a:avLst/>
            </a:prstGeom>
          </p:spPr>
        </p:pic>
      </p:grpSp>
      <p:sp>
        <p:nvSpPr>
          <p:cNvPr id="26" name="TextBox 25">
            <a:extLst>
              <a:ext uri="{FF2B5EF4-FFF2-40B4-BE49-F238E27FC236}">
                <a16:creationId xmlns:a16="http://schemas.microsoft.com/office/drawing/2014/main" id="{E411EF4A-7897-3EEB-EB2D-93789AB84DDE}"/>
              </a:ext>
            </a:extLst>
          </p:cNvPr>
          <p:cNvSpPr txBox="1"/>
          <p:nvPr/>
        </p:nvSpPr>
        <p:spPr>
          <a:xfrm>
            <a:off x="888792" y="4102304"/>
            <a:ext cx="3190297" cy="40011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000" b="1" dirty="0">
                <a:solidFill>
                  <a:schemeClr val="accent4">
                    <a:lumMod val="75000"/>
                  </a:schemeClr>
                </a:solidFill>
                <a:effectLst>
                  <a:glow>
                    <a:schemeClr val="accent1">
                      <a:alpha val="40000"/>
                    </a:schemeClr>
                  </a:glow>
                </a:effectLst>
                <a:latin typeface="Nunito Sans Normal" pitchFamily="2" charset="77"/>
              </a:rPr>
              <a:t>Our Proprietary Solution:</a:t>
            </a:r>
          </a:p>
        </p:txBody>
      </p:sp>
      <p:sp>
        <p:nvSpPr>
          <p:cNvPr id="42" name="TextBox 41">
            <a:extLst>
              <a:ext uri="{FF2B5EF4-FFF2-40B4-BE49-F238E27FC236}">
                <a16:creationId xmlns:a16="http://schemas.microsoft.com/office/drawing/2014/main" id="{231C310E-CC90-DFE2-E543-4DC6634955CA}"/>
              </a:ext>
            </a:extLst>
          </p:cNvPr>
          <p:cNvSpPr txBox="1"/>
          <p:nvPr/>
        </p:nvSpPr>
        <p:spPr>
          <a:xfrm>
            <a:off x="888792" y="4459342"/>
            <a:ext cx="4034743" cy="1323439"/>
          </a:xfrm>
          <a:prstGeom prst="rect">
            <a:avLst/>
          </a:prstGeom>
          <a:noFill/>
        </p:spPr>
        <p:txBody>
          <a:bodyPr wrap="square" rtlCol="0">
            <a:spAutoFit/>
          </a:bodyPr>
          <a:lstStyle/>
          <a:p>
            <a:pPr algn="just"/>
            <a:r>
              <a:rPr lang="en-US" sz="1600" dirty="0">
                <a:solidFill>
                  <a:schemeClr val="tx2"/>
                </a:solidFill>
                <a:latin typeface="Nunito Sans Normal" pitchFamily="2" charset="77"/>
              </a:rPr>
              <a:t>GDNF</a:t>
            </a:r>
            <a:r>
              <a:rPr lang="en-US" sz="1600" dirty="0">
                <a:solidFill>
                  <a:schemeClr val="tx2"/>
                </a:solidFill>
                <a:latin typeface="Times New Roman" panose="02020603050405020304" pitchFamily="18" charset="0"/>
                <a:cs typeface="Times New Roman" panose="02020603050405020304" pitchFamily="18" charset="0"/>
              </a:rPr>
              <a:t>*</a:t>
            </a:r>
            <a:r>
              <a:rPr lang="en-US" sz="1600" dirty="0">
                <a:solidFill>
                  <a:srgbClr val="FF0000"/>
                </a:solidFill>
                <a:latin typeface="Nunito Sans Normal" pitchFamily="2" charset="77"/>
                <a:cs typeface="Times New Roman" panose="02020603050405020304" pitchFamily="18" charset="0"/>
              </a:rPr>
              <a:t> </a:t>
            </a:r>
            <a:r>
              <a:rPr lang="en-US" sz="1600" dirty="0">
                <a:solidFill>
                  <a:schemeClr val="tx2"/>
                </a:solidFill>
                <a:latin typeface="Nunito Sans Normal" pitchFamily="2" charset="77"/>
              </a:rPr>
              <a:t>is a small protein that protects and </a:t>
            </a:r>
            <a:r>
              <a:rPr lang="en-US" sz="1600" b="1" dirty="0">
                <a:solidFill>
                  <a:schemeClr val="tx2"/>
                </a:solidFill>
                <a:latin typeface="Nunito Sans Normal" pitchFamily="2" charset="77"/>
              </a:rPr>
              <a:t>restores</a:t>
            </a:r>
            <a:r>
              <a:rPr lang="en-US" sz="1600" dirty="0">
                <a:solidFill>
                  <a:schemeClr val="tx2"/>
                </a:solidFill>
                <a:latin typeface="Nunito Sans Normal" pitchFamily="2" charset="77"/>
              </a:rPr>
              <a:t> the function of a wide range of neurons and glia, and has been shown to be beneficial in the clinic for PD, and in pre-clinical studies for MND and SCI  </a:t>
            </a:r>
          </a:p>
        </p:txBody>
      </p:sp>
      <p:sp>
        <p:nvSpPr>
          <p:cNvPr id="20" name="TextBox 19">
            <a:extLst>
              <a:ext uri="{FF2B5EF4-FFF2-40B4-BE49-F238E27FC236}">
                <a16:creationId xmlns:a16="http://schemas.microsoft.com/office/drawing/2014/main" id="{3CDF70C5-B209-C3AB-9E9B-CDC45D5AC319}"/>
              </a:ext>
            </a:extLst>
          </p:cNvPr>
          <p:cNvSpPr txBox="1"/>
          <p:nvPr/>
        </p:nvSpPr>
        <p:spPr>
          <a:xfrm>
            <a:off x="90118" y="6361570"/>
            <a:ext cx="3748800" cy="461665"/>
          </a:xfrm>
          <a:prstGeom prst="rect">
            <a:avLst/>
          </a:prstGeom>
          <a:noFill/>
        </p:spPr>
        <p:txBody>
          <a:bodyPr wrap="square" rtlCol="0">
            <a:spAutoFit/>
          </a:bodyPr>
          <a:lstStyle/>
          <a:p>
            <a:r>
              <a:rPr lang="en-GB" sz="1000" dirty="0">
                <a:solidFill>
                  <a:schemeClr val="accent1">
                    <a:lumMod val="60000"/>
                    <a:lumOff val="40000"/>
                  </a:schemeClr>
                </a:solidFill>
                <a:latin typeface="Nunito Sans Normal" pitchFamily="2" charset="77"/>
              </a:rPr>
              <a:t>*</a:t>
            </a:r>
            <a:r>
              <a:rPr lang="en-GB" sz="1200" dirty="0">
                <a:solidFill>
                  <a:schemeClr val="accent1">
                    <a:lumMod val="60000"/>
                    <a:lumOff val="40000"/>
                  </a:schemeClr>
                </a:solidFill>
                <a:latin typeface="Nunito Sans Normal" pitchFamily="2" charset="77"/>
              </a:rPr>
              <a:t>Glial Cell Derived Neurotrophic Factor </a:t>
            </a:r>
          </a:p>
          <a:p>
            <a:r>
              <a:rPr lang="en-GB" sz="1200" dirty="0">
                <a:solidFill>
                  <a:schemeClr val="accent1">
                    <a:lumMod val="60000"/>
                    <a:lumOff val="40000"/>
                  </a:schemeClr>
                </a:solidFill>
                <a:latin typeface="Nunito Sans Normal" pitchFamily="2" charset="77"/>
              </a:rPr>
              <a:t>** Reference </a:t>
            </a:r>
            <a:r>
              <a:rPr lang="en-GB" sz="1200" dirty="0" err="1">
                <a:solidFill>
                  <a:schemeClr val="accent1">
                    <a:lumMod val="60000"/>
                    <a:lumOff val="40000"/>
                  </a:schemeClr>
                </a:solidFill>
                <a:latin typeface="Nunito Sans Normal" pitchFamily="2" charset="77"/>
              </a:rPr>
              <a:t>Askbio</a:t>
            </a:r>
            <a:r>
              <a:rPr lang="en-GB" sz="1200" dirty="0">
                <a:solidFill>
                  <a:schemeClr val="accent1">
                    <a:lumMod val="60000"/>
                    <a:lumOff val="40000"/>
                  </a:schemeClr>
                </a:solidFill>
                <a:latin typeface="Nunito Sans Normal" pitchFamily="2" charset="77"/>
              </a:rPr>
              <a:t> Clinical Trial </a:t>
            </a:r>
          </a:p>
        </p:txBody>
      </p:sp>
      <p:pic>
        <p:nvPicPr>
          <p:cNvPr id="48" name="Picture 47" descr="Blue text on a black background&#10;&#10;Description automatically generated">
            <a:extLst>
              <a:ext uri="{FF2B5EF4-FFF2-40B4-BE49-F238E27FC236}">
                <a16:creationId xmlns:a16="http://schemas.microsoft.com/office/drawing/2014/main" id="{B9944830-638D-CCB1-D42E-36E09D0D4D35}"/>
              </a:ext>
            </a:extLst>
          </p:cNvPr>
          <p:cNvPicPr>
            <a:picLocks noChangeAspect="1"/>
          </p:cNvPicPr>
          <p:nvPr/>
        </p:nvPicPr>
        <p:blipFill>
          <a:blip r:embed="rId6"/>
          <a:stretch>
            <a:fillRect/>
          </a:stretch>
        </p:blipFill>
        <p:spPr>
          <a:xfrm>
            <a:off x="10137691" y="253154"/>
            <a:ext cx="1671802" cy="562418"/>
          </a:xfrm>
          <a:prstGeom prst="rect">
            <a:avLst/>
          </a:prstGeom>
        </p:spPr>
      </p:pic>
      <p:sp>
        <p:nvSpPr>
          <p:cNvPr id="2" name="TextBox 1">
            <a:extLst>
              <a:ext uri="{FF2B5EF4-FFF2-40B4-BE49-F238E27FC236}">
                <a16:creationId xmlns:a16="http://schemas.microsoft.com/office/drawing/2014/main" id="{B497E6EF-F164-5DF4-47DD-098C56565871}"/>
              </a:ext>
            </a:extLst>
          </p:cNvPr>
          <p:cNvSpPr txBox="1"/>
          <p:nvPr/>
        </p:nvSpPr>
        <p:spPr>
          <a:xfrm>
            <a:off x="6352126" y="2442348"/>
            <a:ext cx="4666947" cy="338554"/>
          </a:xfrm>
          <a:prstGeom prst="rect">
            <a:avLst/>
          </a:prstGeom>
          <a:noFill/>
        </p:spPr>
        <p:txBody>
          <a:bodyPr wrap="square" rtlCol="0">
            <a:spAutoFit/>
          </a:bodyPr>
          <a:lstStyle/>
          <a:p>
            <a:r>
              <a:rPr lang="en-US" sz="1600" b="1" dirty="0">
                <a:solidFill>
                  <a:schemeClr val="accent4">
                    <a:lumMod val="75000"/>
                  </a:schemeClr>
                </a:solidFill>
                <a:latin typeface="Nunito Sans Normal" pitchFamily="2" charset="77"/>
              </a:rPr>
              <a:t>NO</a:t>
            </a:r>
            <a:r>
              <a:rPr lang="en-US" sz="1600" dirty="0">
                <a:solidFill>
                  <a:schemeClr val="accent4">
                    <a:lumMod val="75000"/>
                  </a:schemeClr>
                </a:solidFill>
                <a:latin typeface="Nunito Sans Normal" pitchFamily="2" charset="77"/>
              </a:rPr>
              <a:t> neurorestorative treatments for </a:t>
            </a:r>
            <a:r>
              <a:rPr lang="en-US" sz="1600" b="1" dirty="0">
                <a:solidFill>
                  <a:schemeClr val="accent4">
                    <a:lumMod val="75000"/>
                  </a:schemeClr>
                </a:solidFill>
                <a:latin typeface="Nunito Sans Normal" pitchFamily="2" charset="77"/>
              </a:rPr>
              <a:t>SCI</a:t>
            </a:r>
          </a:p>
        </p:txBody>
      </p:sp>
      <p:sp>
        <p:nvSpPr>
          <p:cNvPr id="6" name="TextBox 5">
            <a:extLst>
              <a:ext uri="{FF2B5EF4-FFF2-40B4-BE49-F238E27FC236}">
                <a16:creationId xmlns:a16="http://schemas.microsoft.com/office/drawing/2014/main" id="{F6522B5A-BDA7-6501-7699-D7D2A6B6A1F8}"/>
              </a:ext>
            </a:extLst>
          </p:cNvPr>
          <p:cNvSpPr txBox="1"/>
          <p:nvPr/>
        </p:nvSpPr>
        <p:spPr>
          <a:xfrm>
            <a:off x="5851656" y="4767118"/>
            <a:ext cx="5997166" cy="830997"/>
          </a:xfrm>
          <a:prstGeom prst="rect">
            <a:avLst/>
          </a:prstGeom>
          <a:noFill/>
        </p:spPr>
        <p:txBody>
          <a:bodyPr wrap="square">
            <a:spAutoFit/>
          </a:bodyPr>
          <a:lstStyle/>
          <a:p>
            <a:r>
              <a:rPr lang="en-GB" sz="2400" b="1" dirty="0">
                <a:solidFill>
                  <a:schemeClr val="accent4">
                    <a:lumMod val="75000"/>
                  </a:schemeClr>
                </a:solidFill>
                <a:latin typeface="Nunito Sans Normal" pitchFamily="2" charset="77"/>
                <a:cs typeface="Poppins" pitchFamily="2" charset="77"/>
              </a:rPr>
              <a:t>ONE</a:t>
            </a:r>
            <a:r>
              <a:rPr lang="en-GB" sz="2400" dirty="0">
                <a:solidFill>
                  <a:schemeClr val="accent4">
                    <a:lumMod val="75000"/>
                  </a:schemeClr>
                </a:solidFill>
                <a:latin typeface="Nunito Sans Normal" pitchFamily="2" charset="77"/>
                <a:cs typeface="Poppins" pitchFamily="2" charset="77"/>
              </a:rPr>
              <a:t> proprietary gene therapy platform, </a:t>
            </a:r>
            <a:r>
              <a:rPr lang="en-GB" sz="2400" b="1" dirty="0">
                <a:solidFill>
                  <a:schemeClr val="accent4">
                    <a:lumMod val="75000"/>
                  </a:schemeClr>
                </a:solidFill>
                <a:latin typeface="Nunito Sans Normal" pitchFamily="2" charset="77"/>
                <a:cs typeface="Poppins" pitchFamily="2" charset="77"/>
              </a:rPr>
              <a:t>THREE</a:t>
            </a:r>
            <a:r>
              <a:rPr lang="en-GB" sz="2400" dirty="0">
                <a:solidFill>
                  <a:schemeClr val="accent4">
                    <a:lumMod val="75000"/>
                  </a:schemeClr>
                </a:solidFill>
                <a:latin typeface="Nunito Sans Normal" pitchFamily="2" charset="77"/>
                <a:cs typeface="Poppins" pitchFamily="2" charset="77"/>
              </a:rPr>
              <a:t> life-changing treatments</a:t>
            </a:r>
          </a:p>
        </p:txBody>
      </p:sp>
      <p:sp>
        <p:nvSpPr>
          <p:cNvPr id="5" name="TextBox 4">
            <a:extLst>
              <a:ext uri="{FF2B5EF4-FFF2-40B4-BE49-F238E27FC236}">
                <a16:creationId xmlns:a16="http://schemas.microsoft.com/office/drawing/2014/main" id="{E061EBBF-A3B3-0B41-831D-CC0C838C4066}"/>
              </a:ext>
            </a:extLst>
          </p:cNvPr>
          <p:cNvSpPr txBox="1"/>
          <p:nvPr/>
        </p:nvSpPr>
        <p:spPr>
          <a:xfrm>
            <a:off x="2663828" y="130160"/>
            <a:ext cx="3430747"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The Current Challenge</a:t>
            </a:r>
          </a:p>
        </p:txBody>
      </p:sp>
      <p:pic>
        <p:nvPicPr>
          <p:cNvPr id="7" name="Picture 6" descr="A white circles with blue dots&#10;&#10;Description automatically generated">
            <a:extLst>
              <a:ext uri="{FF2B5EF4-FFF2-40B4-BE49-F238E27FC236}">
                <a16:creationId xmlns:a16="http://schemas.microsoft.com/office/drawing/2014/main" id="{D14D5CEE-2ACF-7338-BFFE-2CFEECDEBEFE}"/>
              </a:ext>
            </a:extLst>
          </p:cNvPr>
          <p:cNvPicPr>
            <a:picLocks noChangeAspect="1"/>
          </p:cNvPicPr>
          <p:nvPr/>
        </p:nvPicPr>
        <p:blipFill>
          <a:blip r:embed="rId7"/>
          <a:stretch>
            <a:fillRect/>
          </a:stretch>
        </p:blipFill>
        <p:spPr>
          <a:xfrm>
            <a:off x="10693273" y="5614871"/>
            <a:ext cx="1258889" cy="1135613"/>
          </a:xfrm>
          <a:prstGeom prst="rect">
            <a:avLst/>
          </a:prstGeom>
          <a:effectLst>
            <a:softEdge rad="132645"/>
          </a:effectLst>
        </p:spPr>
      </p:pic>
    </p:spTree>
    <p:extLst>
      <p:ext uri="{BB962C8B-B14F-4D97-AF65-F5344CB8AC3E}">
        <p14:creationId xmlns:p14="http://schemas.microsoft.com/office/powerpoint/2010/main" val="3929080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F19EE-9C65-3515-26FB-B9A1C6AF1672}"/>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053D4B-75AB-8FE2-9FB3-A386A7D9C984}"/>
              </a:ext>
            </a:extLst>
          </p:cNvPr>
          <p:cNvPicPr>
            <a:picLocks noChangeAspect="1"/>
          </p:cNvPicPr>
          <p:nvPr/>
        </p:nvPicPr>
        <p:blipFill>
          <a:blip r:embed="rId3">
            <a:alphaModFix amt="55000"/>
          </a:blip>
          <a:stretch>
            <a:fillRect/>
          </a:stretch>
        </p:blipFill>
        <p:spPr>
          <a:xfrm>
            <a:off x="3532094" y="1435380"/>
            <a:ext cx="8676191" cy="542262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63828" y="130160"/>
            <a:ext cx="2549096"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The Opportunity</a:t>
            </a:r>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4"/>
          <a:stretch>
            <a:fillRect/>
          </a:stretch>
        </p:blipFill>
        <p:spPr>
          <a:xfrm>
            <a:off x="344153" y="234532"/>
            <a:ext cx="2161117" cy="270140"/>
          </a:xfrm>
          <a:prstGeom prst="rect">
            <a:avLst/>
          </a:prstGeom>
        </p:spPr>
      </p:pic>
      <p:sp>
        <p:nvSpPr>
          <p:cNvPr id="24" name="TextBox 23">
            <a:extLst>
              <a:ext uri="{FF2B5EF4-FFF2-40B4-BE49-F238E27FC236}">
                <a16:creationId xmlns:a16="http://schemas.microsoft.com/office/drawing/2014/main" id="{AB21D8BB-76CD-1F0E-7D55-8554CA4DF3B4}"/>
              </a:ext>
            </a:extLst>
          </p:cNvPr>
          <p:cNvSpPr txBox="1"/>
          <p:nvPr/>
        </p:nvSpPr>
        <p:spPr>
          <a:xfrm>
            <a:off x="987755" y="948040"/>
            <a:ext cx="10306058" cy="4462760"/>
          </a:xfrm>
          <a:prstGeom prst="rect">
            <a:avLst/>
          </a:prstGeom>
          <a:noFill/>
        </p:spPr>
        <p:txBody>
          <a:bodyPr wrap="square" rtlCol="0">
            <a:spAutoFit/>
          </a:bodyPr>
          <a:lstStyle/>
          <a:p>
            <a:pPr algn="just"/>
            <a:r>
              <a:rPr lang="en-US" sz="1600" dirty="0">
                <a:effectLst/>
                <a:latin typeface="Nunito Sans Normal" pitchFamily="2" charset="77"/>
                <a:ea typeface="Calibri" panose="020F0502020204030204" pitchFamily="34" charset="0"/>
                <a:cs typeface="Calibri" panose="020F0502020204030204" pitchFamily="34" charset="0"/>
              </a:rPr>
              <a:t>Innervate Therapeutics Limited (ITL) is a pioneering UK based drug development company, </a:t>
            </a:r>
            <a:r>
              <a:rPr lang="en-US" sz="1600" kern="1200" dirty="0">
                <a:effectLst/>
                <a:latin typeface="Nunito Sans Normal" pitchFamily="2" charset="77"/>
                <a:ea typeface="Calibri" panose="020F0502020204030204" pitchFamily="34" charset="0"/>
                <a:cs typeface="Calibri" panose="020F0502020204030204" pitchFamily="34" charset="0"/>
              </a:rPr>
              <a:t>focused on the targeted delivery of GDNF to treat Motor Neuron Disease(MND), Spinal Cord Injury(SCI), Parkinson’s Disease(PD) and other neurogenerative diseases related to PD</a:t>
            </a:r>
          </a:p>
          <a:p>
            <a:pPr algn="just"/>
            <a:endParaRPr lang="en-US" sz="1600" dirty="0">
              <a:latin typeface="Nunito Sans Normal" pitchFamily="2" charset="77"/>
            </a:endParaRPr>
          </a:p>
          <a:p>
            <a:pPr algn="just"/>
            <a:r>
              <a:rPr lang="en-US" sz="1600" dirty="0">
                <a:latin typeface="Nunito Sans Normal" pitchFamily="2" charset="77"/>
              </a:rPr>
              <a:t>GDNF restores the function of damaged neurons in pre-clinical models of MND, SCI and PD. Clinically shown to be neurorestorative in phase II PD studies.  </a:t>
            </a:r>
            <a:r>
              <a:rPr lang="en-US" sz="1600" spc="15" dirty="0">
                <a:latin typeface="Nunito Sans Normal" pitchFamily="2" charset="77"/>
                <a:ea typeface="Times New Roman" panose="02020603050405020304" pitchFamily="18" charset="0"/>
                <a:cs typeface="Times New Roman" panose="02020603050405020304" pitchFamily="18" charset="0"/>
              </a:rPr>
              <a:t>ITL is now positioned to harness GDNF’s remarkable  properties for the treatment of these diseases in patients using a proprietary and targeted gene therapy platform technology* and a superior GDNF isoform**</a:t>
            </a:r>
          </a:p>
          <a:p>
            <a:pPr algn="just"/>
            <a:endParaRPr lang="en-US" sz="1600" spc="15" dirty="0">
              <a:latin typeface="Nunito Sans Normal" pitchFamily="2" charset="77"/>
              <a:ea typeface="Times New Roman" panose="02020603050405020304" pitchFamily="18" charset="0"/>
              <a:cs typeface="Times New Roman" panose="02020603050405020304" pitchFamily="18" charset="0"/>
            </a:endParaRPr>
          </a:p>
          <a:p>
            <a:pPr algn="just"/>
            <a:r>
              <a:rPr lang="en-US" sz="1600" dirty="0">
                <a:effectLst/>
                <a:latin typeface="Nunito Sans" pitchFamily="2" charset="0"/>
                <a:ea typeface="Calibri" panose="020F0502020204030204" pitchFamily="34" charset="0"/>
                <a:cs typeface="Calibri" panose="020F0502020204030204" pitchFamily="34" charset="0"/>
              </a:rPr>
              <a:t>The company’s novel gene therapy to treat MND is in advanced pre-clinical development and a first-in-man study is planned for 2027. </a:t>
            </a:r>
            <a:r>
              <a:rPr lang="en-US" sz="1600" dirty="0">
                <a:latin typeface="Nunito Sans" pitchFamily="2" charset="0"/>
                <a:ea typeface="Calibri" panose="020F0502020204030204" pitchFamily="34" charset="0"/>
                <a:cs typeface="Calibri" panose="020F0502020204030204" pitchFamily="34" charset="0"/>
              </a:rPr>
              <a:t>P</a:t>
            </a:r>
            <a:r>
              <a:rPr lang="en-US" sz="1600" dirty="0">
                <a:effectLst/>
                <a:latin typeface="Nunito Sans" pitchFamily="2" charset="0"/>
                <a:ea typeface="Calibri" panose="020F0502020204030204" pitchFamily="34" charset="0"/>
                <a:cs typeface="Calibri" panose="020F0502020204030204" pitchFamily="34" charset="0"/>
              </a:rPr>
              <a:t>re-clinical development of </a:t>
            </a:r>
            <a:r>
              <a:rPr lang="en-US" sz="1600" dirty="0">
                <a:latin typeface="Nunito Sans" pitchFamily="2" charset="0"/>
                <a:ea typeface="Calibri" panose="020F0502020204030204" pitchFamily="34" charset="0"/>
                <a:cs typeface="Calibri" panose="020F0502020204030204" pitchFamily="34" charset="0"/>
              </a:rPr>
              <a:t>the same</a:t>
            </a:r>
            <a:r>
              <a:rPr lang="en-US" sz="1600" dirty="0">
                <a:effectLst/>
                <a:latin typeface="Nunito Sans" pitchFamily="2" charset="0"/>
                <a:ea typeface="Calibri" panose="020F0502020204030204" pitchFamily="34" charset="0"/>
                <a:cs typeface="Calibri" panose="020F0502020204030204" pitchFamily="34" charset="0"/>
              </a:rPr>
              <a:t> gene therapy platform to treat SCI will commence on completion of funding, with the aim of initiating a first-in-man study for this indication in 2027 also. A</a:t>
            </a:r>
            <a:r>
              <a:rPr lang="en-US" sz="1600" dirty="0">
                <a:latin typeface="Nunito Sans" pitchFamily="2" charset="0"/>
                <a:ea typeface="Calibri" panose="020F0502020204030204" pitchFamily="34" charset="0"/>
                <a:cs typeface="Calibri" panose="020F0502020204030204" pitchFamily="34" charset="0"/>
              </a:rPr>
              <a:t> third indication of the gene therapy platform to treat PD will enter pre-clinical development once funding is in place</a:t>
            </a:r>
            <a:endParaRPr lang="en-US" sz="1600" dirty="0">
              <a:effectLst/>
              <a:latin typeface="Nunito Sans" pitchFamily="2" charset="0"/>
              <a:ea typeface="Calibri" panose="020F0502020204030204" pitchFamily="34" charset="0"/>
              <a:cs typeface="Calibri" panose="020F0502020204030204" pitchFamily="34" charset="0"/>
            </a:endParaRPr>
          </a:p>
          <a:p>
            <a:pPr algn="just"/>
            <a:endParaRPr lang="en-US" sz="1600" spc="15" dirty="0">
              <a:latin typeface="Nunito Sans Normal" pitchFamily="2" charset="77"/>
              <a:ea typeface="Times New Roman" panose="02020603050405020304" pitchFamily="18" charset="0"/>
              <a:cs typeface="Times New Roman" panose="02020603050405020304" pitchFamily="18" charset="0"/>
            </a:endParaRPr>
          </a:p>
          <a:p>
            <a:pPr algn="just"/>
            <a:r>
              <a:rPr lang="en-US" sz="1600" spc="15" dirty="0">
                <a:latin typeface="Nunito Sans Normal" pitchFamily="2" charset="77"/>
                <a:cs typeface="Times New Roman" panose="02020603050405020304" pitchFamily="18" charset="0"/>
              </a:rPr>
              <a:t>ITL represents a highly valuable multi-billion $ opportunity to exploit a significant unmet clinical need in three neurodegenerative disease areas affecting ≥ 12 million people globally.</a:t>
            </a:r>
            <a:endParaRPr lang="en-GB" sz="1200" dirty="0">
              <a:latin typeface="Nunito Sans Normal"/>
            </a:endParaRPr>
          </a:p>
          <a:p>
            <a:pPr algn="just"/>
            <a:endParaRPr lang="en-US" sz="1200" b="1" kern="1200" dirty="0">
              <a:solidFill>
                <a:srgbClr val="FF0000"/>
              </a:solidFill>
              <a:effectLst/>
              <a:latin typeface="Nunito Sans Normal" pitchFamily="2" charset="77"/>
              <a:ea typeface="Calibri" panose="020F0502020204030204" pitchFamily="34" charset="0"/>
              <a:cs typeface="Calibri" panose="020F0502020204030204" pitchFamily="34" charset="0"/>
            </a:endParaRPr>
          </a:p>
        </p:txBody>
      </p:sp>
      <p:pic>
        <p:nvPicPr>
          <p:cNvPr id="12" name="Picture 11" descr="Blue text on a black background&#10;&#10;Description automatically generated">
            <a:extLst>
              <a:ext uri="{FF2B5EF4-FFF2-40B4-BE49-F238E27FC236}">
                <a16:creationId xmlns:a16="http://schemas.microsoft.com/office/drawing/2014/main" id="{231432E3-EAAB-DF54-F333-B219AD33DCB9}"/>
              </a:ext>
            </a:extLst>
          </p:cNvPr>
          <p:cNvPicPr>
            <a:picLocks noChangeAspect="1"/>
          </p:cNvPicPr>
          <p:nvPr/>
        </p:nvPicPr>
        <p:blipFill>
          <a:blip r:embed="rId5"/>
          <a:stretch>
            <a:fillRect/>
          </a:stretch>
        </p:blipFill>
        <p:spPr>
          <a:xfrm>
            <a:off x="10180356" y="6078881"/>
            <a:ext cx="1671802" cy="562418"/>
          </a:xfrm>
          <a:prstGeom prst="rect">
            <a:avLst/>
          </a:prstGeom>
        </p:spPr>
      </p:pic>
      <p:sp>
        <p:nvSpPr>
          <p:cNvPr id="3" name="TextBox 2">
            <a:extLst>
              <a:ext uri="{FF2B5EF4-FFF2-40B4-BE49-F238E27FC236}">
                <a16:creationId xmlns:a16="http://schemas.microsoft.com/office/drawing/2014/main" id="{A34A8518-46E4-6067-A8FB-353B098A5C8C}"/>
              </a:ext>
            </a:extLst>
          </p:cNvPr>
          <p:cNvSpPr txBox="1"/>
          <p:nvPr/>
        </p:nvSpPr>
        <p:spPr>
          <a:xfrm>
            <a:off x="166477" y="6351947"/>
            <a:ext cx="7416072"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IE" sz="1100" b="0" i="0" u="none" strike="noStrike" kern="1200" cap="none" spc="0" normalizeH="0" baseline="0" noProof="0" dirty="0">
                <a:ln>
                  <a:noFill/>
                </a:ln>
                <a:effectLst/>
                <a:uLnTx/>
                <a:uFillTx/>
                <a:latin typeface="Aptos" panose="02110004020202020204"/>
                <a:ea typeface="+mn-ea"/>
                <a:cs typeface="+mn-cs"/>
              </a:rPr>
              <a:t>*Exclusive </a:t>
            </a:r>
            <a:r>
              <a:rPr lang="en-IE" sz="1100" dirty="0">
                <a:latin typeface="Aptos" panose="02110004020202020204"/>
              </a:rPr>
              <a:t>l</a:t>
            </a:r>
            <a:r>
              <a:rPr kumimoji="0" lang="en-IE" sz="1100" b="0" i="0" u="none" strike="noStrike" kern="1200" cap="none" spc="0" normalizeH="0" baseline="0" noProof="0" dirty="0">
                <a:ln>
                  <a:noFill/>
                </a:ln>
                <a:effectLst/>
                <a:uLnTx/>
                <a:uFillTx/>
                <a:latin typeface="Aptos" panose="02110004020202020204"/>
                <a:ea typeface="+mn-ea"/>
                <a:cs typeface="+mn-cs"/>
              </a:rPr>
              <a:t>icense agreement </a:t>
            </a:r>
            <a:r>
              <a:rPr lang="en-IE" sz="1100" dirty="0">
                <a:latin typeface="Aptos" panose="02110004020202020204"/>
              </a:rPr>
              <a:t>with </a:t>
            </a:r>
            <a:r>
              <a:rPr kumimoji="0" lang="en-IE" sz="1100" b="0" i="0" u="none" strike="noStrike" kern="1200" cap="none" spc="0" normalizeH="0" baseline="0" noProof="0" dirty="0">
                <a:ln>
                  <a:noFill/>
                </a:ln>
                <a:effectLst/>
                <a:uLnTx/>
                <a:uFillTx/>
                <a:latin typeface="Aptos" panose="02110004020202020204"/>
                <a:ea typeface="+mn-ea"/>
                <a:cs typeface="+mn-cs"/>
              </a:rPr>
              <a:t>Neurochase </a:t>
            </a:r>
            <a:r>
              <a:rPr lang="en-IE" sz="1100" dirty="0">
                <a:latin typeface="Aptos" panose="02110004020202020204"/>
              </a:rPr>
              <a:t>Ltd (subject to funding)</a:t>
            </a:r>
            <a:endParaRPr kumimoji="0" lang="en-IE" sz="1100" b="0" i="0" u="none" strike="noStrike" kern="1200" cap="none" spc="0" normalizeH="0" baseline="0" noProof="0" dirty="0">
              <a:ln>
                <a:noFill/>
              </a:ln>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IE" sz="1100" b="0" i="0" u="none" strike="noStrike" kern="1200" cap="none" spc="0" normalizeH="0" baseline="0" noProof="0" dirty="0">
                <a:ln>
                  <a:noFill/>
                </a:ln>
                <a:effectLst/>
                <a:uLnTx/>
                <a:uFillTx/>
                <a:latin typeface="Aptos" panose="02110004020202020204"/>
                <a:ea typeface="+mn-ea"/>
                <a:cs typeface="+mn-cs"/>
              </a:rPr>
              <a:t>** Exclusive </a:t>
            </a:r>
            <a:r>
              <a:rPr lang="en-IE" sz="1100" dirty="0">
                <a:latin typeface="Aptos" panose="02110004020202020204"/>
              </a:rPr>
              <a:t>l</a:t>
            </a:r>
            <a:r>
              <a:rPr kumimoji="0" lang="en-IE" sz="1100" b="0" i="0" u="none" strike="noStrike" kern="1200" cap="none" spc="0" normalizeH="0" baseline="0" noProof="0" dirty="0" err="1">
                <a:ln>
                  <a:noFill/>
                </a:ln>
                <a:effectLst/>
                <a:uLnTx/>
                <a:uFillTx/>
                <a:latin typeface="Aptos" panose="02110004020202020204"/>
                <a:ea typeface="+mn-ea"/>
                <a:cs typeface="+mn-cs"/>
              </a:rPr>
              <a:t>icense</a:t>
            </a:r>
            <a:r>
              <a:rPr kumimoji="0" lang="en-IE" sz="1100" b="0" i="0" u="none" strike="noStrike" kern="1200" cap="none" spc="0" normalizeH="0" baseline="0" noProof="0" dirty="0">
                <a:ln>
                  <a:noFill/>
                </a:ln>
                <a:effectLst/>
                <a:uLnTx/>
                <a:uFillTx/>
                <a:latin typeface="Aptos" panose="02110004020202020204"/>
                <a:ea typeface="+mn-ea"/>
                <a:cs typeface="+mn-cs"/>
              </a:rPr>
              <a:t> </a:t>
            </a:r>
            <a:r>
              <a:rPr lang="en-IE" sz="1100" dirty="0">
                <a:latin typeface="Aptos" panose="02110004020202020204"/>
              </a:rPr>
              <a:t>agreement </a:t>
            </a:r>
            <a:r>
              <a:rPr kumimoji="0" lang="en-IE" sz="1100" b="0" i="0" u="none" strike="noStrike" kern="1200" cap="none" spc="0" normalizeH="0" baseline="0" noProof="0" dirty="0">
                <a:ln>
                  <a:noFill/>
                </a:ln>
                <a:effectLst/>
                <a:uLnTx/>
                <a:uFillTx/>
                <a:latin typeface="Aptos" panose="02110004020202020204"/>
                <a:ea typeface="+mn-ea"/>
                <a:cs typeface="+mn-cs"/>
              </a:rPr>
              <a:t>with Prof M. Saarma, University of Helsinki (subject to funding)</a:t>
            </a:r>
            <a:endParaRPr lang="en-IE" sz="1100" dirty="0"/>
          </a:p>
        </p:txBody>
      </p:sp>
      <p:pic>
        <p:nvPicPr>
          <p:cNvPr id="4" name="Picture 3" descr="A blue and black icon with a magnifying glass and a beaker&#10;&#10;Description automatically generated">
            <a:extLst>
              <a:ext uri="{FF2B5EF4-FFF2-40B4-BE49-F238E27FC236}">
                <a16:creationId xmlns:a16="http://schemas.microsoft.com/office/drawing/2014/main" id="{E06E3174-D4D5-5D81-53DB-8DF145A9FB2B}"/>
              </a:ext>
            </a:extLst>
          </p:cNvPr>
          <p:cNvPicPr>
            <a:picLocks noChangeAspect="1"/>
          </p:cNvPicPr>
          <p:nvPr/>
        </p:nvPicPr>
        <p:blipFill>
          <a:blip r:embed="rId6"/>
          <a:stretch>
            <a:fillRect/>
          </a:stretch>
        </p:blipFill>
        <p:spPr>
          <a:xfrm>
            <a:off x="573517" y="1046335"/>
            <a:ext cx="262553" cy="263544"/>
          </a:xfrm>
          <a:prstGeom prst="rect">
            <a:avLst/>
          </a:prstGeom>
        </p:spPr>
      </p:pic>
      <p:pic>
        <p:nvPicPr>
          <p:cNvPr id="7" name="Picture 6" descr="A blue dart in the center of a target&#10;&#10;Description automatically generated">
            <a:extLst>
              <a:ext uri="{FF2B5EF4-FFF2-40B4-BE49-F238E27FC236}">
                <a16:creationId xmlns:a16="http://schemas.microsoft.com/office/drawing/2014/main" id="{E344E64F-EA2D-2DB5-30D6-86B401EF1E8E}"/>
              </a:ext>
            </a:extLst>
          </p:cNvPr>
          <p:cNvPicPr>
            <a:picLocks noChangeAspect="1"/>
          </p:cNvPicPr>
          <p:nvPr/>
        </p:nvPicPr>
        <p:blipFill>
          <a:blip r:embed="rId7">
            <a:alphaModFix/>
          </a:blip>
          <a:stretch>
            <a:fillRect/>
          </a:stretch>
        </p:blipFill>
        <p:spPr>
          <a:xfrm>
            <a:off x="647467" y="3183160"/>
            <a:ext cx="250720" cy="245840"/>
          </a:xfrm>
          <a:prstGeom prst="rect">
            <a:avLst/>
          </a:prstGeom>
        </p:spPr>
      </p:pic>
      <p:pic>
        <p:nvPicPr>
          <p:cNvPr id="9" name="Picture 8" descr="A white circles with blue dots&#10;&#10;Description automatically generated">
            <a:extLst>
              <a:ext uri="{FF2B5EF4-FFF2-40B4-BE49-F238E27FC236}">
                <a16:creationId xmlns:a16="http://schemas.microsoft.com/office/drawing/2014/main" id="{EB5AEEDA-E5C0-5AB1-8E86-A405C7BBFDDC}"/>
              </a:ext>
            </a:extLst>
          </p:cNvPr>
          <p:cNvPicPr>
            <a:picLocks noChangeAspect="1"/>
          </p:cNvPicPr>
          <p:nvPr/>
        </p:nvPicPr>
        <p:blipFill>
          <a:blip r:embed="rId8"/>
          <a:stretch>
            <a:fillRect/>
          </a:stretch>
        </p:blipFill>
        <p:spPr>
          <a:xfrm>
            <a:off x="11129262" y="161524"/>
            <a:ext cx="761345" cy="686791"/>
          </a:xfrm>
          <a:prstGeom prst="rect">
            <a:avLst/>
          </a:prstGeom>
          <a:effectLst>
            <a:softEdge rad="132645"/>
          </a:effectLst>
        </p:spPr>
      </p:pic>
    </p:spTree>
    <p:extLst>
      <p:ext uri="{BB962C8B-B14F-4D97-AF65-F5344CB8AC3E}">
        <p14:creationId xmlns:p14="http://schemas.microsoft.com/office/powerpoint/2010/main" val="71987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554216-998E-3D37-0EC3-6164529B2872}"/>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dirty="0">
                <a:solidFill>
                  <a:srgbClr val="000000"/>
                </a:solidFill>
                <a:effectLst/>
                <a:latin typeface="-webkit-standard"/>
              </a:rPr>
              <a:t> </a:t>
            </a: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5"/>
          <a:stretch>
            <a:fillRect/>
          </a:stretch>
        </p:blipFill>
        <p:spPr>
          <a:xfrm>
            <a:off x="344153" y="234532"/>
            <a:ext cx="2161117" cy="270140"/>
          </a:xfrm>
          <a:prstGeom prst="rect">
            <a:avLst/>
          </a:prstGeom>
        </p:spPr>
      </p:pic>
      <p:sp>
        <p:nvSpPr>
          <p:cNvPr id="13" name="TextBox 12">
            <a:extLst>
              <a:ext uri="{FF2B5EF4-FFF2-40B4-BE49-F238E27FC236}">
                <a16:creationId xmlns:a16="http://schemas.microsoft.com/office/drawing/2014/main" id="{997E3C6C-3DA8-3D71-5D1A-F800E4EE71C9}"/>
              </a:ext>
            </a:extLst>
          </p:cNvPr>
          <p:cNvSpPr txBox="1"/>
          <p:nvPr/>
        </p:nvSpPr>
        <p:spPr>
          <a:xfrm>
            <a:off x="221992" y="6245199"/>
            <a:ext cx="2956771" cy="276999"/>
          </a:xfrm>
          <a:prstGeom prst="rect">
            <a:avLst/>
          </a:prstGeom>
          <a:noFill/>
        </p:spPr>
        <p:txBody>
          <a:bodyPr wrap="none" rtlCol="0">
            <a:spAutoFit/>
          </a:bodyPr>
          <a:lstStyle/>
          <a:p>
            <a:r>
              <a:rPr lang="en-US" sz="1200" b="1" i="0" dirty="0">
                <a:solidFill>
                  <a:schemeClr val="tx2">
                    <a:lumMod val="25000"/>
                    <a:lumOff val="75000"/>
                  </a:schemeClr>
                </a:solidFill>
                <a:effectLst/>
                <a:latin typeface="Calibri body"/>
              </a:rPr>
              <a:t>*Glial cell line-Derived </a:t>
            </a:r>
            <a:r>
              <a:rPr lang="en-US" sz="1200" b="1" dirty="0">
                <a:solidFill>
                  <a:schemeClr val="tx2">
                    <a:lumMod val="25000"/>
                    <a:lumOff val="75000"/>
                  </a:schemeClr>
                </a:solidFill>
                <a:latin typeface="Calibri body"/>
              </a:rPr>
              <a:t>N</a:t>
            </a:r>
            <a:r>
              <a:rPr lang="en-US" sz="1200" b="1" i="0" dirty="0">
                <a:solidFill>
                  <a:schemeClr val="tx2">
                    <a:lumMod val="25000"/>
                    <a:lumOff val="75000"/>
                  </a:schemeClr>
                </a:solidFill>
                <a:effectLst/>
                <a:latin typeface="Calibri body"/>
              </a:rPr>
              <a:t>eurotrophic </a:t>
            </a:r>
            <a:r>
              <a:rPr lang="en-US" sz="1200" b="1" dirty="0">
                <a:solidFill>
                  <a:schemeClr val="tx2">
                    <a:lumMod val="25000"/>
                    <a:lumOff val="75000"/>
                  </a:schemeClr>
                </a:solidFill>
                <a:latin typeface="Calibri body"/>
              </a:rPr>
              <a:t>F</a:t>
            </a:r>
            <a:r>
              <a:rPr lang="en-US" sz="1200" b="1" i="0" dirty="0">
                <a:solidFill>
                  <a:schemeClr val="tx2">
                    <a:lumMod val="25000"/>
                    <a:lumOff val="75000"/>
                  </a:schemeClr>
                </a:solidFill>
                <a:effectLst/>
                <a:latin typeface="Calibri body"/>
              </a:rPr>
              <a:t>actor</a:t>
            </a:r>
            <a:r>
              <a:rPr lang="en-US" sz="1200" b="0" i="0" dirty="0">
                <a:solidFill>
                  <a:schemeClr val="tx2">
                    <a:lumMod val="25000"/>
                    <a:lumOff val="75000"/>
                  </a:schemeClr>
                </a:solidFill>
                <a:effectLst/>
                <a:latin typeface="Calibri body"/>
              </a:rPr>
              <a:t> </a:t>
            </a:r>
            <a:endParaRPr lang="en-US" sz="1200" dirty="0">
              <a:solidFill>
                <a:schemeClr val="tx2">
                  <a:lumMod val="25000"/>
                  <a:lumOff val="75000"/>
                </a:schemeClr>
              </a:solidFill>
            </a:endParaRPr>
          </a:p>
        </p:txBody>
      </p:sp>
      <p:sp>
        <p:nvSpPr>
          <p:cNvPr id="33" name="TextBox 32">
            <a:extLst>
              <a:ext uri="{FF2B5EF4-FFF2-40B4-BE49-F238E27FC236}">
                <a16:creationId xmlns:a16="http://schemas.microsoft.com/office/drawing/2014/main" id="{D3DDFE4D-05FD-ACDD-34E3-27AA9923D70B}"/>
              </a:ext>
            </a:extLst>
          </p:cNvPr>
          <p:cNvSpPr txBox="1"/>
          <p:nvPr/>
        </p:nvSpPr>
        <p:spPr>
          <a:xfrm>
            <a:off x="136473" y="6465512"/>
            <a:ext cx="2277098" cy="276999"/>
          </a:xfrm>
          <a:prstGeom prst="rect">
            <a:avLst/>
          </a:prstGeom>
          <a:noFill/>
        </p:spPr>
        <p:txBody>
          <a:bodyPr wrap="none" rtlCol="0">
            <a:spAutoFit/>
          </a:bodyPr>
          <a:lstStyle/>
          <a:p>
            <a:r>
              <a:rPr lang="en-US" sz="1200" b="1" i="0" dirty="0">
                <a:solidFill>
                  <a:schemeClr val="tx2">
                    <a:lumMod val="25000"/>
                    <a:lumOff val="75000"/>
                  </a:schemeClr>
                </a:solidFill>
                <a:effectLst/>
                <a:latin typeface="Calibri body"/>
              </a:rPr>
              <a:t>**Convection Enhanced Delivery</a:t>
            </a:r>
            <a:endParaRPr lang="en-US" sz="1200" dirty="0">
              <a:solidFill>
                <a:schemeClr val="tx2">
                  <a:lumMod val="25000"/>
                  <a:lumOff val="75000"/>
                </a:schemeClr>
              </a:solidFill>
            </a:endParaRPr>
          </a:p>
        </p:txBody>
      </p:sp>
      <p:sp>
        <p:nvSpPr>
          <p:cNvPr id="14" name="TextBox 13">
            <a:extLst>
              <a:ext uri="{FF2B5EF4-FFF2-40B4-BE49-F238E27FC236}">
                <a16:creationId xmlns:a16="http://schemas.microsoft.com/office/drawing/2014/main" id="{266EBADF-888C-C2DD-6EAB-8C39972B1633}"/>
              </a:ext>
            </a:extLst>
          </p:cNvPr>
          <p:cNvSpPr txBox="1"/>
          <p:nvPr/>
        </p:nvSpPr>
        <p:spPr>
          <a:xfrm>
            <a:off x="2663828" y="130160"/>
            <a:ext cx="2007281" cy="461665"/>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400" b="1" dirty="0">
                <a:solidFill>
                  <a:srgbClr val="56BBE3"/>
                </a:solidFill>
                <a:effectLst>
                  <a:glow>
                    <a:schemeClr val="accent1">
                      <a:alpha val="40000"/>
                    </a:schemeClr>
                  </a:glow>
                </a:effectLst>
                <a:latin typeface="Nunito Sans Normal" pitchFamily="2" charset="77"/>
              </a:rPr>
              <a:t>The Solution</a:t>
            </a:r>
            <a:endParaRPr lang="en-US" sz="2400" b="1" dirty="0">
              <a:solidFill>
                <a:schemeClr val="accent4">
                  <a:lumMod val="75000"/>
                </a:schemeClr>
              </a:solidFill>
              <a:effectLst>
                <a:glow>
                  <a:schemeClr val="accent1">
                    <a:alpha val="40000"/>
                  </a:schemeClr>
                </a:glow>
              </a:effectLst>
              <a:latin typeface="Nunito Sans Normal" pitchFamily="2" charset="77"/>
            </a:endParaRPr>
          </a:p>
        </p:txBody>
      </p:sp>
      <p:pic>
        <p:nvPicPr>
          <p:cNvPr id="4" name="gdnfphase2">
            <a:hlinkClick r:id="" action="ppaction://media"/>
            <a:extLst>
              <a:ext uri="{FF2B5EF4-FFF2-40B4-BE49-F238E27FC236}">
                <a16:creationId xmlns:a16="http://schemas.microsoft.com/office/drawing/2014/main" id="{899EC99A-8F71-2A0C-F1A2-57D7909767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 r="5"/>
          <a:stretch/>
        </p:blipFill>
        <p:spPr>
          <a:xfrm>
            <a:off x="0" y="-14239"/>
            <a:ext cx="12192000" cy="6858000"/>
          </a:xfrm>
          <a:prstGeom prst="rect">
            <a:avLst/>
          </a:prstGeom>
          <a:effectLst>
            <a:softEdge rad="9061"/>
          </a:effectLst>
        </p:spPr>
      </p:pic>
      <p:pic>
        <p:nvPicPr>
          <p:cNvPr id="5" name="Picture 4">
            <a:extLst>
              <a:ext uri="{FF2B5EF4-FFF2-40B4-BE49-F238E27FC236}">
                <a16:creationId xmlns:a16="http://schemas.microsoft.com/office/drawing/2014/main" id="{21CF8A26-E8C0-55B5-F27B-8D759BBD92C4}"/>
              </a:ext>
            </a:extLst>
          </p:cNvPr>
          <p:cNvPicPr>
            <a:picLocks noChangeAspect="1"/>
          </p:cNvPicPr>
          <p:nvPr/>
        </p:nvPicPr>
        <p:blipFill>
          <a:blip r:embed="rId5"/>
          <a:stretch>
            <a:fillRect/>
          </a:stretch>
        </p:blipFill>
        <p:spPr>
          <a:xfrm>
            <a:off x="496553" y="386932"/>
            <a:ext cx="2161117" cy="270140"/>
          </a:xfrm>
          <a:prstGeom prst="rect">
            <a:avLst/>
          </a:prstGeom>
        </p:spPr>
      </p:pic>
      <p:sp>
        <p:nvSpPr>
          <p:cNvPr id="7" name="TextBox 6">
            <a:extLst>
              <a:ext uri="{FF2B5EF4-FFF2-40B4-BE49-F238E27FC236}">
                <a16:creationId xmlns:a16="http://schemas.microsoft.com/office/drawing/2014/main" id="{C131C769-5CDD-2047-1C0A-FD54C6409A85}"/>
              </a:ext>
            </a:extLst>
          </p:cNvPr>
          <p:cNvSpPr txBox="1"/>
          <p:nvPr/>
        </p:nvSpPr>
        <p:spPr>
          <a:xfrm>
            <a:off x="2757152" y="282729"/>
            <a:ext cx="6598281" cy="40011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000" b="1" dirty="0">
                <a:solidFill>
                  <a:schemeClr val="accent1">
                    <a:lumMod val="60000"/>
                    <a:lumOff val="40000"/>
                  </a:schemeClr>
                </a:solidFill>
                <a:effectLst>
                  <a:glow>
                    <a:schemeClr val="accent1">
                      <a:alpha val="40000"/>
                    </a:schemeClr>
                  </a:glow>
                </a:effectLst>
                <a:latin typeface="Nunito Sans Normal" pitchFamily="2" charset="77"/>
              </a:rPr>
              <a:t>The Clinical Benefit of GDNF is proven in PD patients</a:t>
            </a:r>
          </a:p>
        </p:txBody>
      </p:sp>
      <p:sp>
        <p:nvSpPr>
          <p:cNvPr id="8" name="TextBox 7">
            <a:extLst>
              <a:ext uri="{FF2B5EF4-FFF2-40B4-BE49-F238E27FC236}">
                <a16:creationId xmlns:a16="http://schemas.microsoft.com/office/drawing/2014/main" id="{24095768-C310-AC0A-D260-545A7ECB5020}"/>
              </a:ext>
            </a:extLst>
          </p:cNvPr>
          <p:cNvSpPr txBox="1"/>
          <p:nvPr/>
        </p:nvSpPr>
        <p:spPr>
          <a:xfrm>
            <a:off x="714676" y="748674"/>
            <a:ext cx="8946680" cy="553998"/>
          </a:xfrm>
          <a:prstGeom prst="rect">
            <a:avLst/>
          </a:prstGeom>
          <a:noFill/>
        </p:spPr>
        <p:txBody>
          <a:bodyPr wrap="none" rtlCol="0">
            <a:spAutoFit/>
          </a:bodyPr>
          <a:lstStyle/>
          <a:p>
            <a:r>
              <a:rPr lang="en-GB" sz="1200" b="1" dirty="0">
                <a:solidFill>
                  <a:schemeClr val="accent4">
                    <a:lumMod val="75000"/>
                  </a:schemeClr>
                </a:solidFill>
                <a:latin typeface="Nunito Sans Normal" pitchFamily="2" charset="77"/>
              </a:rPr>
              <a:t>Videos below show some of the participants in the 2012 phase II study before and after infusions of GDNF protein therapy</a:t>
            </a:r>
          </a:p>
          <a:p>
            <a:endParaRPr lang="en-US" dirty="0"/>
          </a:p>
        </p:txBody>
      </p:sp>
      <p:sp>
        <p:nvSpPr>
          <p:cNvPr id="2" name="TextBox 1">
            <a:extLst>
              <a:ext uri="{FF2B5EF4-FFF2-40B4-BE49-F238E27FC236}">
                <a16:creationId xmlns:a16="http://schemas.microsoft.com/office/drawing/2014/main" id="{E4326446-0DCD-00C4-2C2D-5FE6B0CB1500}"/>
              </a:ext>
            </a:extLst>
          </p:cNvPr>
          <p:cNvSpPr txBox="1"/>
          <p:nvPr/>
        </p:nvSpPr>
        <p:spPr>
          <a:xfrm>
            <a:off x="630120" y="6109326"/>
            <a:ext cx="1819344" cy="369332"/>
          </a:xfrm>
          <a:prstGeom prst="rect">
            <a:avLst/>
          </a:prstGeom>
          <a:noFill/>
        </p:spPr>
        <p:txBody>
          <a:bodyPr wrap="none" rtlCol="0">
            <a:spAutoFit/>
          </a:bodyPr>
          <a:lstStyle/>
          <a:p>
            <a:r>
              <a:rPr lang="en-IE" dirty="0">
                <a:solidFill>
                  <a:schemeClr val="accent4">
                    <a:lumMod val="75000"/>
                  </a:schemeClr>
                </a:solidFill>
              </a:rPr>
              <a:t>Press PLAY here </a:t>
            </a:r>
          </a:p>
        </p:txBody>
      </p:sp>
      <p:sp>
        <p:nvSpPr>
          <p:cNvPr id="3" name="Arrow: Down 2">
            <a:extLst>
              <a:ext uri="{FF2B5EF4-FFF2-40B4-BE49-F238E27FC236}">
                <a16:creationId xmlns:a16="http://schemas.microsoft.com/office/drawing/2014/main" id="{3AC7F74A-E927-342F-70B4-164512B82DB7}"/>
              </a:ext>
            </a:extLst>
          </p:cNvPr>
          <p:cNvSpPr/>
          <p:nvPr/>
        </p:nvSpPr>
        <p:spPr>
          <a:xfrm>
            <a:off x="270189" y="6154185"/>
            <a:ext cx="226364" cy="277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574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26668"/>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2648329" y="169547"/>
            <a:ext cx="7027886" cy="40011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000" b="1" dirty="0">
                <a:solidFill>
                  <a:srgbClr val="56BBE3"/>
                </a:solidFill>
                <a:effectLst>
                  <a:glow>
                    <a:schemeClr val="accent1">
                      <a:alpha val="40000"/>
                    </a:schemeClr>
                  </a:glow>
                </a:effectLst>
                <a:latin typeface="Nunito Sans Normal" pitchFamily="2" charset="77"/>
              </a:rPr>
              <a:t>Background and History of GDNF for Parkinson’s Disease</a:t>
            </a:r>
            <a:endParaRPr lang="en-US" sz="2000" b="1" dirty="0">
              <a:solidFill>
                <a:schemeClr val="accent4">
                  <a:lumMod val="75000"/>
                </a:schemeClr>
              </a:solidFill>
              <a:effectLst>
                <a:glow>
                  <a:schemeClr val="accent1">
                    <a:alpha val="40000"/>
                  </a:schemeClr>
                </a:glow>
              </a:effectLst>
              <a:latin typeface="Nunito Sans Normal" pitchFamily="2" charset="77"/>
            </a:endParaRPr>
          </a:p>
        </p:txBody>
      </p:sp>
      <p:sp>
        <p:nvSpPr>
          <p:cNvPr id="3" name="TextBox 2">
            <a:extLst>
              <a:ext uri="{FF2B5EF4-FFF2-40B4-BE49-F238E27FC236}">
                <a16:creationId xmlns:a16="http://schemas.microsoft.com/office/drawing/2014/main" id="{A871F3A1-48EA-8D39-EBE0-CCAA7B9D9121}"/>
              </a:ext>
            </a:extLst>
          </p:cNvPr>
          <p:cNvSpPr txBox="1"/>
          <p:nvPr/>
        </p:nvSpPr>
        <p:spPr>
          <a:xfrm>
            <a:off x="1424711" y="946030"/>
            <a:ext cx="9059716" cy="1015663"/>
          </a:xfrm>
          <a:prstGeom prst="rect">
            <a:avLst/>
          </a:prstGeom>
          <a:noFill/>
        </p:spPr>
        <p:txBody>
          <a:bodyPr wrap="square">
            <a:spAutoFit/>
          </a:bodyPr>
          <a:lstStyle/>
          <a:p>
            <a:pPr rtl="0" fontAlgn="base"/>
            <a:r>
              <a:rPr lang="en-GB" sz="1500" b="0" i="0" u="none" strike="noStrike" dirty="0">
                <a:solidFill>
                  <a:srgbClr val="202124"/>
                </a:solidFill>
                <a:effectLst/>
                <a:latin typeface="Nunito Sans Normal" pitchFamily="2" charset="77"/>
              </a:rPr>
              <a:t>Convection Enhanced Delivery (CED) is a </a:t>
            </a:r>
            <a:r>
              <a:rPr lang="en-GB" sz="1500" b="0" i="0" u="none" strike="noStrike" dirty="0">
                <a:effectLst/>
                <a:latin typeface="Nunito Sans Normal" pitchFamily="2" charset="77"/>
              </a:rPr>
              <a:t>method of administering medicines directly into the brain.  The delivery technology was </a:t>
            </a:r>
            <a:r>
              <a:rPr lang="en-GB" sz="1500" dirty="0">
                <a:latin typeface="Nunito Sans Normal" pitchFamily="2" charset="77"/>
              </a:rPr>
              <a:t>developed and optimised</a:t>
            </a:r>
            <a:r>
              <a:rPr lang="en-GB" sz="1500" b="0" i="0" u="none" strike="noStrike" dirty="0">
                <a:effectLst/>
                <a:latin typeface="Nunito Sans Normal" pitchFamily="2" charset="77"/>
              </a:rPr>
              <a:t> by ITL’s Co-founder Prof. Gill, enabling the precise delivery of GDNF protein to the brain</a:t>
            </a:r>
            <a:r>
              <a:rPr lang="en-GB" sz="1500" b="0" i="0" u="none" strike="noStrike" dirty="0">
                <a:solidFill>
                  <a:srgbClr val="000000"/>
                </a:solidFill>
                <a:effectLst/>
                <a:latin typeface="Nunito Sans Normal" pitchFamily="2" charset="77"/>
              </a:rPr>
              <a:t>. This paved the way for a ground-breaking Parkinson’s Disease (PD) phase II clinical trial in 2017¹</a:t>
            </a:r>
            <a:endParaRPr lang="en-US" sz="1500" b="0" i="0" u="none" strike="noStrike" dirty="0">
              <a:solidFill>
                <a:srgbClr val="000000"/>
              </a:solidFill>
              <a:effectLst/>
              <a:latin typeface="Nunito Sans Normal" pitchFamily="2" charset="77"/>
            </a:endParaRPr>
          </a:p>
        </p:txBody>
      </p:sp>
      <p:sp>
        <p:nvSpPr>
          <p:cNvPr id="4" name="TextBox 3">
            <a:extLst>
              <a:ext uri="{FF2B5EF4-FFF2-40B4-BE49-F238E27FC236}">
                <a16:creationId xmlns:a16="http://schemas.microsoft.com/office/drawing/2014/main" id="{984434C8-D910-2B27-225A-C8B9CB51D20A}"/>
              </a:ext>
            </a:extLst>
          </p:cNvPr>
          <p:cNvSpPr txBox="1"/>
          <p:nvPr/>
        </p:nvSpPr>
        <p:spPr>
          <a:xfrm>
            <a:off x="1424711" y="2242846"/>
            <a:ext cx="9059716" cy="553998"/>
          </a:xfrm>
          <a:prstGeom prst="rect">
            <a:avLst/>
          </a:prstGeom>
          <a:noFill/>
        </p:spPr>
        <p:txBody>
          <a:bodyPr wrap="square">
            <a:spAutoFit/>
          </a:bodyPr>
          <a:lstStyle/>
          <a:p>
            <a:pPr rtl="0" fontAlgn="base"/>
            <a:r>
              <a:rPr lang="en-GB" sz="1500" b="0" i="0" u="none" strike="noStrike" dirty="0">
                <a:solidFill>
                  <a:srgbClr val="000000"/>
                </a:solidFill>
                <a:effectLst/>
                <a:latin typeface="Nunito Sans Normal" pitchFamily="2" charset="77"/>
              </a:rPr>
              <a:t>This clinical trial demonstrated conclusively that precise delivery of GDNF protein </a:t>
            </a:r>
            <a:r>
              <a:rPr lang="en-GB" sz="1500" b="0" i="0" u="none" strike="noStrike" dirty="0">
                <a:effectLst/>
                <a:latin typeface="Nunito Sans Normal" pitchFamily="2" charset="77"/>
              </a:rPr>
              <a:t>had the potential to be neurorestorative and to halt and even reverse the progression of PD </a:t>
            </a:r>
            <a:r>
              <a:rPr lang="en-GB" sz="1500" b="0" i="1" u="none" strike="noStrike" dirty="0">
                <a:effectLst/>
                <a:latin typeface="Nunito Sans Normal" pitchFamily="2" charset="77"/>
              </a:rPr>
              <a:t>(as per previous videos)</a:t>
            </a:r>
            <a:endParaRPr lang="en-US" sz="1500" b="0" i="1" u="none" strike="noStrike" dirty="0">
              <a:effectLst/>
              <a:latin typeface="Nunito Sans Normal" pitchFamily="2" charset="77"/>
            </a:endParaRPr>
          </a:p>
        </p:txBody>
      </p:sp>
      <p:sp>
        <p:nvSpPr>
          <p:cNvPr id="5" name="TextBox 4">
            <a:extLst>
              <a:ext uri="{FF2B5EF4-FFF2-40B4-BE49-F238E27FC236}">
                <a16:creationId xmlns:a16="http://schemas.microsoft.com/office/drawing/2014/main" id="{63749844-D511-6D48-2243-CF0478A9C201}"/>
              </a:ext>
            </a:extLst>
          </p:cNvPr>
          <p:cNvSpPr txBox="1"/>
          <p:nvPr/>
        </p:nvSpPr>
        <p:spPr>
          <a:xfrm>
            <a:off x="1424711" y="3072052"/>
            <a:ext cx="9055308" cy="553998"/>
          </a:xfrm>
          <a:prstGeom prst="rect">
            <a:avLst/>
          </a:prstGeom>
          <a:noFill/>
        </p:spPr>
        <p:txBody>
          <a:bodyPr wrap="square">
            <a:spAutoFit/>
          </a:bodyPr>
          <a:lstStyle/>
          <a:p>
            <a:pPr rtl="0" fontAlgn="base"/>
            <a:r>
              <a:rPr lang="en-GB" sz="1500" b="0" i="0" u="none" strike="noStrike" dirty="0">
                <a:effectLst/>
                <a:latin typeface="Nunito Sans Normal" pitchFamily="2" charset="77"/>
              </a:rPr>
              <a:t>However, GDNF protein therapy has challenges; patients required multiple re-administrations of GDNF, through a skull mounted port, increasing complexity, costs and risk</a:t>
            </a:r>
            <a:endParaRPr lang="en-US" sz="1500" b="0" i="0" u="none" strike="noStrike" dirty="0">
              <a:effectLst/>
              <a:latin typeface="Nunito Sans Normal" pitchFamily="2" charset="77"/>
            </a:endParaRPr>
          </a:p>
        </p:txBody>
      </p:sp>
      <p:sp>
        <p:nvSpPr>
          <p:cNvPr id="6" name="TextBox 5">
            <a:extLst>
              <a:ext uri="{FF2B5EF4-FFF2-40B4-BE49-F238E27FC236}">
                <a16:creationId xmlns:a16="http://schemas.microsoft.com/office/drawing/2014/main" id="{3AA70DE2-BC86-24A7-2793-86BF806E31FC}"/>
              </a:ext>
            </a:extLst>
          </p:cNvPr>
          <p:cNvSpPr txBox="1"/>
          <p:nvPr/>
        </p:nvSpPr>
        <p:spPr>
          <a:xfrm>
            <a:off x="1424711" y="3849598"/>
            <a:ext cx="9055308" cy="1107996"/>
          </a:xfrm>
          <a:prstGeom prst="rect">
            <a:avLst/>
          </a:prstGeom>
          <a:noFill/>
        </p:spPr>
        <p:txBody>
          <a:bodyPr wrap="square">
            <a:spAutoFit/>
          </a:bodyPr>
          <a:lstStyle/>
          <a:p>
            <a:pPr rtl="0" fontAlgn="base"/>
            <a:r>
              <a:rPr lang="en-GB" sz="1500" b="0" i="0" u="none" strike="noStrike" dirty="0">
                <a:solidFill>
                  <a:srgbClr val="000000"/>
                </a:solidFill>
                <a:effectLst/>
                <a:latin typeface="Nunito Sans Normal" pitchFamily="2" charset="77"/>
              </a:rPr>
              <a:t>These challenges could be </a:t>
            </a:r>
            <a:r>
              <a:rPr lang="en-GB" sz="1500" b="0" i="0" u="none" strike="noStrike" dirty="0">
                <a:effectLst/>
                <a:latin typeface="Nunito Sans Normal" pitchFamily="2" charset="77"/>
              </a:rPr>
              <a:t>overcome by a CED-mediated</a:t>
            </a:r>
            <a:r>
              <a:rPr lang="en-GB" sz="1500" b="0" i="0" u="none" strike="noStrike" dirty="0">
                <a:solidFill>
                  <a:srgbClr val="FF0000"/>
                </a:solidFill>
                <a:effectLst/>
                <a:latin typeface="Nunito Sans Normal" pitchFamily="2" charset="77"/>
              </a:rPr>
              <a:t> </a:t>
            </a:r>
            <a:r>
              <a:rPr lang="en-GB" sz="1500" b="1" i="0" u="none" strike="noStrike" dirty="0">
                <a:solidFill>
                  <a:schemeClr val="accent4">
                    <a:lumMod val="75000"/>
                  </a:schemeClr>
                </a:solidFill>
                <a:effectLst/>
                <a:latin typeface="Nunito Sans Normal" pitchFamily="2" charset="77"/>
              </a:rPr>
              <a:t>GDNF gene therapy </a:t>
            </a:r>
            <a:r>
              <a:rPr lang="en-GB" sz="1500" b="1" dirty="0">
                <a:solidFill>
                  <a:schemeClr val="accent4">
                    <a:lumMod val="75000"/>
                  </a:schemeClr>
                </a:solidFill>
                <a:latin typeface="Nunito Sans Normal" pitchFamily="2" charset="77"/>
              </a:rPr>
              <a:t>platform</a:t>
            </a:r>
            <a:r>
              <a:rPr lang="en-GB" sz="1500" b="0" i="0" u="none" strike="noStrike" dirty="0">
                <a:solidFill>
                  <a:schemeClr val="accent4">
                    <a:lumMod val="75000"/>
                  </a:schemeClr>
                </a:solidFill>
                <a:effectLst/>
                <a:latin typeface="Nunito Sans Normal" pitchFamily="2" charset="77"/>
              </a:rPr>
              <a:t>, </a:t>
            </a:r>
            <a:r>
              <a:rPr lang="en-GB" sz="1500" b="0" i="0" u="none" strike="noStrike" dirty="0">
                <a:solidFill>
                  <a:srgbClr val="000000"/>
                </a:solidFill>
                <a:effectLst/>
                <a:latin typeface="Nunito Sans Normal" pitchFamily="2" charset="77"/>
              </a:rPr>
              <a:t>which requires only a single infusion, substantially simplifying the process for all indications outlined </a:t>
            </a:r>
          </a:p>
          <a:p>
            <a:pPr algn="just" rtl="0" fontAlgn="base"/>
            <a:endParaRPr lang="en-GB" sz="1600" dirty="0">
              <a:solidFill>
                <a:srgbClr val="000000"/>
              </a:solidFill>
              <a:latin typeface="Nunito Sans Normal" pitchFamily="2" charset="77"/>
            </a:endParaRPr>
          </a:p>
          <a:p>
            <a:pPr algn="just" rtl="0" fontAlgn="base"/>
            <a:r>
              <a:rPr lang="en-GB" b="1" i="0" u="none" strike="noStrike" dirty="0">
                <a:solidFill>
                  <a:schemeClr val="accent4">
                    <a:lumMod val="75000"/>
                  </a:schemeClr>
                </a:solidFill>
                <a:effectLst/>
                <a:latin typeface="Nunito Sans Normal" pitchFamily="2" charset="77"/>
              </a:rPr>
              <a:t>ITL is uniquely positioned to deliver this gene therapy platform</a:t>
            </a:r>
            <a:endParaRPr lang="en-US" b="1" i="0" u="none" strike="noStrike" dirty="0">
              <a:solidFill>
                <a:schemeClr val="accent4">
                  <a:lumMod val="75000"/>
                </a:schemeClr>
              </a:solidFill>
              <a:effectLst/>
              <a:latin typeface="Nunito Sans Normal" pitchFamily="2" charset="77"/>
            </a:endParaRPr>
          </a:p>
        </p:txBody>
      </p:sp>
      <p:sp>
        <p:nvSpPr>
          <p:cNvPr id="13" name="TextBox 12">
            <a:extLst>
              <a:ext uri="{FF2B5EF4-FFF2-40B4-BE49-F238E27FC236}">
                <a16:creationId xmlns:a16="http://schemas.microsoft.com/office/drawing/2014/main" id="{6D25C583-EFF8-B58B-C1B9-B907AA287C93}"/>
              </a:ext>
            </a:extLst>
          </p:cNvPr>
          <p:cNvSpPr txBox="1"/>
          <p:nvPr/>
        </p:nvSpPr>
        <p:spPr>
          <a:xfrm>
            <a:off x="1353263" y="6467733"/>
            <a:ext cx="5742752" cy="276999"/>
          </a:xfrm>
          <a:prstGeom prst="rect">
            <a:avLst/>
          </a:prstGeom>
          <a:noFill/>
        </p:spPr>
        <p:txBody>
          <a:bodyPr wrap="square">
            <a:spAutoFit/>
          </a:bodyPr>
          <a:lstStyle/>
          <a:p>
            <a:pPr algn="l" rtl="0" fontAlgn="base"/>
            <a:r>
              <a:rPr lang="x-none" sz="1200" b="0" i="0" u="none" strike="noStrike" dirty="0">
                <a:solidFill>
                  <a:schemeClr val="accent4">
                    <a:lumMod val="75000"/>
                  </a:schemeClr>
                </a:solidFill>
                <a:effectLst/>
                <a:latin typeface="Nunito Sans Normal" pitchFamily="2" charset="77"/>
              </a:rPr>
              <a:t>¹Journal of Parkinson’s Disease 9 (2019) 301–313 DOI 10.3233/JPD-191576</a:t>
            </a:r>
            <a:r>
              <a:rPr lang="en-GB" sz="1200" b="0" i="0" u="none" strike="noStrike" dirty="0">
                <a:solidFill>
                  <a:schemeClr val="accent4">
                    <a:lumMod val="75000"/>
                  </a:schemeClr>
                </a:solidFill>
                <a:effectLst/>
                <a:latin typeface="Nunito Sans Normal" pitchFamily="2" charset="77"/>
              </a:rPr>
              <a:t>​</a:t>
            </a: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180356" y="6078881"/>
            <a:ext cx="1671802" cy="562418"/>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60761" y="5661571"/>
            <a:ext cx="1219181" cy="1099794"/>
          </a:xfrm>
          <a:prstGeom prst="rect">
            <a:avLst/>
          </a:prstGeom>
        </p:spPr>
      </p:pic>
      <p:pic>
        <p:nvPicPr>
          <p:cNvPr id="19" name="Picture 18" descr="A blue and white diagram&#10;&#10;Description automatically generated with medium confidence">
            <a:extLst>
              <a:ext uri="{FF2B5EF4-FFF2-40B4-BE49-F238E27FC236}">
                <a16:creationId xmlns:a16="http://schemas.microsoft.com/office/drawing/2014/main" id="{711DEE08-B6A6-21FA-3A0C-3C598AB1A871}"/>
              </a:ext>
            </a:extLst>
          </p:cNvPr>
          <p:cNvPicPr>
            <a:picLocks noChangeAspect="1"/>
          </p:cNvPicPr>
          <p:nvPr/>
        </p:nvPicPr>
        <p:blipFill>
          <a:blip r:embed="rId6">
            <a:alphaModFix amt="16000"/>
          </a:blip>
          <a:stretch>
            <a:fillRect/>
          </a:stretch>
        </p:blipFill>
        <p:spPr>
          <a:xfrm rot="16200000">
            <a:off x="8148106" y="2841806"/>
            <a:ext cx="5948721" cy="826061"/>
          </a:xfrm>
          <a:prstGeom prst="rect">
            <a:avLst/>
          </a:prstGeom>
          <a:effectLst>
            <a:softEdge rad="86968"/>
          </a:effectLst>
        </p:spPr>
      </p:pic>
      <p:pic>
        <p:nvPicPr>
          <p:cNvPr id="7" name="Picture 6" descr="A blue and white icon with a check mark&#10;&#10;Description automatically generated">
            <a:extLst>
              <a:ext uri="{FF2B5EF4-FFF2-40B4-BE49-F238E27FC236}">
                <a16:creationId xmlns:a16="http://schemas.microsoft.com/office/drawing/2014/main" id="{B6BA6125-FBCC-0348-071E-067765F1D678}"/>
              </a:ext>
            </a:extLst>
          </p:cNvPr>
          <p:cNvPicPr>
            <a:picLocks noChangeAspect="1"/>
          </p:cNvPicPr>
          <p:nvPr/>
        </p:nvPicPr>
        <p:blipFill>
          <a:blip r:embed="rId7"/>
          <a:stretch>
            <a:fillRect/>
          </a:stretch>
        </p:blipFill>
        <p:spPr>
          <a:xfrm>
            <a:off x="1011201" y="2326991"/>
            <a:ext cx="285598" cy="270140"/>
          </a:xfrm>
          <a:prstGeom prst="rect">
            <a:avLst/>
          </a:prstGeom>
        </p:spPr>
      </p:pic>
      <p:pic>
        <p:nvPicPr>
          <p:cNvPr id="12" name="Picture 11" descr="A blue and black icon of a person lying down&#10;&#10;Description automatically generated">
            <a:extLst>
              <a:ext uri="{FF2B5EF4-FFF2-40B4-BE49-F238E27FC236}">
                <a16:creationId xmlns:a16="http://schemas.microsoft.com/office/drawing/2014/main" id="{C9A27BDB-72BE-4907-937B-00C17BAC9A5E}"/>
              </a:ext>
            </a:extLst>
          </p:cNvPr>
          <p:cNvPicPr>
            <a:picLocks noChangeAspect="1"/>
          </p:cNvPicPr>
          <p:nvPr/>
        </p:nvPicPr>
        <p:blipFill>
          <a:blip r:embed="rId8"/>
          <a:stretch>
            <a:fillRect/>
          </a:stretch>
        </p:blipFill>
        <p:spPr>
          <a:xfrm>
            <a:off x="1011201" y="1029656"/>
            <a:ext cx="234048" cy="185444"/>
          </a:xfrm>
          <a:prstGeom prst="rect">
            <a:avLst/>
          </a:prstGeom>
        </p:spPr>
      </p:pic>
    </p:spTree>
    <p:extLst>
      <p:ext uri="{BB962C8B-B14F-4D97-AF65-F5344CB8AC3E}">
        <p14:creationId xmlns:p14="http://schemas.microsoft.com/office/powerpoint/2010/main" val="1852350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3964571-4299-B7F6-170D-B30A6223FA24}"/>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2500"/>
              </a:lnSpc>
              <a:spcBef>
                <a:spcPts val="0"/>
              </a:spcBef>
              <a:spcAft>
                <a:spcPts val="600"/>
              </a:spcAft>
              <a:buClr>
                <a:schemeClr val="accent1"/>
              </a:buClr>
              <a:buSzPct val="150000"/>
            </a:pPr>
            <a:endParaRPr lang="en-GB" sz="1800" dirty="0">
              <a:solidFill>
                <a:schemeClr val="tx1"/>
              </a:solidFill>
              <a:latin typeface="Nunito Sans" pitchFamily="2" charset="0"/>
            </a:endParaRPr>
          </a:p>
        </p:txBody>
      </p:sp>
      <p:pic>
        <p:nvPicPr>
          <p:cNvPr id="15" name="Picture 14">
            <a:extLst>
              <a:ext uri="{FF2B5EF4-FFF2-40B4-BE49-F238E27FC236}">
                <a16:creationId xmlns:a16="http://schemas.microsoft.com/office/drawing/2014/main" id="{5F4A6DF9-896B-9C1B-85E7-3044D5FFF9D2}"/>
              </a:ext>
            </a:extLst>
          </p:cNvPr>
          <p:cNvPicPr>
            <a:picLocks noChangeAspect="1"/>
          </p:cNvPicPr>
          <p:nvPr/>
        </p:nvPicPr>
        <p:blipFill>
          <a:blip r:embed="rId3"/>
          <a:stretch>
            <a:fillRect/>
          </a:stretch>
        </p:blipFill>
        <p:spPr>
          <a:xfrm>
            <a:off x="344153" y="234532"/>
            <a:ext cx="2161117" cy="270140"/>
          </a:xfrm>
          <a:prstGeom prst="rect">
            <a:avLst/>
          </a:prstGeom>
        </p:spPr>
      </p:pic>
      <p:sp>
        <p:nvSpPr>
          <p:cNvPr id="14" name="TextBox 13">
            <a:extLst>
              <a:ext uri="{FF2B5EF4-FFF2-40B4-BE49-F238E27FC236}">
                <a16:creationId xmlns:a16="http://schemas.microsoft.com/office/drawing/2014/main" id="{266EBADF-888C-C2DD-6EAB-8C39972B1633}"/>
              </a:ext>
            </a:extLst>
          </p:cNvPr>
          <p:cNvSpPr txBox="1"/>
          <p:nvPr/>
        </p:nvSpPr>
        <p:spPr>
          <a:xfrm>
            <a:off x="1773214" y="127409"/>
            <a:ext cx="8066632" cy="40011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000" b="1" dirty="0">
                <a:solidFill>
                  <a:srgbClr val="56BBE3"/>
                </a:solidFill>
                <a:effectLst>
                  <a:glow>
                    <a:schemeClr val="accent1">
                      <a:alpha val="40000"/>
                    </a:schemeClr>
                  </a:glow>
                </a:effectLst>
                <a:latin typeface="Nunito Sans Normal" pitchFamily="2" charset="77"/>
              </a:rPr>
              <a:t>Neurochase’s Game changing gene therapy delivery technology</a:t>
            </a:r>
            <a:endParaRPr lang="en-US" sz="2000" b="1" dirty="0">
              <a:solidFill>
                <a:srgbClr val="FF0000"/>
              </a:solidFill>
              <a:effectLst>
                <a:glow>
                  <a:schemeClr val="accent1">
                    <a:alpha val="40000"/>
                  </a:schemeClr>
                </a:glow>
              </a:effectLst>
              <a:latin typeface="Nunito Sans Normal" pitchFamily="2" charset="77"/>
            </a:endParaRPr>
          </a:p>
        </p:txBody>
      </p:sp>
      <p:pic>
        <p:nvPicPr>
          <p:cNvPr id="9" name="Picture 8" descr="Blue text on a black background&#10;&#10;Description automatically generated">
            <a:extLst>
              <a:ext uri="{FF2B5EF4-FFF2-40B4-BE49-F238E27FC236}">
                <a16:creationId xmlns:a16="http://schemas.microsoft.com/office/drawing/2014/main" id="{2F2C11FB-10D2-5C46-98CB-DF158D33AB5E}"/>
              </a:ext>
            </a:extLst>
          </p:cNvPr>
          <p:cNvPicPr>
            <a:picLocks noChangeAspect="1"/>
          </p:cNvPicPr>
          <p:nvPr/>
        </p:nvPicPr>
        <p:blipFill>
          <a:blip r:embed="rId4"/>
          <a:stretch>
            <a:fillRect/>
          </a:stretch>
        </p:blipFill>
        <p:spPr>
          <a:xfrm>
            <a:off x="10180356" y="6078881"/>
            <a:ext cx="1671802" cy="562418"/>
          </a:xfrm>
          <a:prstGeom prst="rect">
            <a:avLst/>
          </a:prstGeom>
        </p:spPr>
      </p:pic>
      <p:pic>
        <p:nvPicPr>
          <p:cNvPr id="10" name="Picture 9" descr="A white circles with blue dots&#10;&#10;Description automatically generated">
            <a:extLst>
              <a:ext uri="{FF2B5EF4-FFF2-40B4-BE49-F238E27FC236}">
                <a16:creationId xmlns:a16="http://schemas.microsoft.com/office/drawing/2014/main" id="{65F31467-4256-99FE-B882-B5E553CDE776}"/>
              </a:ext>
            </a:extLst>
          </p:cNvPr>
          <p:cNvPicPr>
            <a:picLocks noChangeAspect="1"/>
          </p:cNvPicPr>
          <p:nvPr/>
        </p:nvPicPr>
        <p:blipFill>
          <a:blip r:embed="rId5"/>
          <a:stretch>
            <a:fillRect/>
          </a:stretch>
        </p:blipFill>
        <p:spPr>
          <a:xfrm>
            <a:off x="187884" y="5801434"/>
            <a:ext cx="1052573" cy="949501"/>
          </a:xfrm>
          <a:prstGeom prst="rect">
            <a:avLst/>
          </a:prstGeom>
        </p:spPr>
      </p:pic>
      <p:sp>
        <p:nvSpPr>
          <p:cNvPr id="2" name="TextBox 1">
            <a:extLst>
              <a:ext uri="{FF2B5EF4-FFF2-40B4-BE49-F238E27FC236}">
                <a16:creationId xmlns:a16="http://schemas.microsoft.com/office/drawing/2014/main" id="{AFF650F0-73CD-BA6D-2F88-FB2224ECC6B6}"/>
              </a:ext>
            </a:extLst>
          </p:cNvPr>
          <p:cNvSpPr txBox="1"/>
          <p:nvPr/>
        </p:nvSpPr>
        <p:spPr>
          <a:xfrm>
            <a:off x="1099558" y="1377031"/>
            <a:ext cx="10220788" cy="3831818"/>
          </a:xfrm>
          <a:prstGeom prst="rect">
            <a:avLst/>
          </a:prstGeom>
          <a:noFill/>
        </p:spPr>
        <p:txBody>
          <a:bodyPr wrap="square" rtlCol="0">
            <a:spAutoFit/>
          </a:bodyPr>
          <a:lstStyle/>
          <a:p>
            <a:pPr algn="l">
              <a:lnSpc>
                <a:spcPts val="2000"/>
              </a:lnSpc>
              <a:spcBef>
                <a:spcPts val="0"/>
              </a:spcBef>
              <a:spcAft>
                <a:spcPts val="600"/>
              </a:spcAft>
              <a:buClr>
                <a:schemeClr val="accent1"/>
              </a:buClr>
              <a:buSzPct val="150000"/>
            </a:pPr>
            <a:r>
              <a:rPr lang="en-GB" sz="1600" b="1" dirty="0">
                <a:solidFill>
                  <a:schemeClr val="accent4">
                    <a:lumMod val="75000"/>
                  </a:schemeClr>
                </a:solidFill>
                <a:latin typeface="Nunito Sans" pitchFamily="2" charset="0"/>
                <a:ea typeface="Times New Roman" panose="02020603050405020304" pitchFamily="18" charset="0"/>
              </a:rPr>
              <a:t>Gene therapies for CNS diseases will only be effective if delivered </a:t>
            </a:r>
            <a:r>
              <a:rPr lang="en-GB" sz="1600" b="1" dirty="0">
                <a:solidFill>
                  <a:schemeClr val="accent4">
                    <a:lumMod val="75000"/>
                  </a:schemeClr>
                </a:solidFill>
                <a:effectLst/>
                <a:latin typeface="Nunito Sans" pitchFamily="2" charset="0"/>
                <a:ea typeface="Times New Roman" panose="02020603050405020304" pitchFamily="18" charset="0"/>
              </a:rPr>
              <a:t>directly to disease relevant targets</a:t>
            </a:r>
            <a:endParaRPr lang="en-GB" sz="1600" b="1" dirty="0">
              <a:solidFill>
                <a:schemeClr val="accent4">
                  <a:lumMod val="75000"/>
                </a:schemeClr>
              </a:solidFill>
              <a:latin typeface="Nunito Sans" pitchFamily="2" charset="0"/>
              <a:ea typeface="Times New Roman" panose="02020603050405020304" pitchFamily="18" charset="0"/>
            </a:endParaRPr>
          </a:p>
          <a:p>
            <a:pPr>
              <a:lnSpc>
                <a:spcPts val="2000"/>
              </a:lnSpc>
              <a:spcAft>
                <a:spcPts val="600"/>
              </a:spcAft>
              <a:buClr>
                <a:schemeClr val="accent1"/>
              </a:buClr>
              <a:buSzPct val="150000"/>
            </a:pPr>
            <a:r>
              <a:rPr lang="en-GB" sz="1600" dirty="0">
                <a:latin typeface="Nunito Sans" pitchFamily="2" charset="0"/>
              </a:rPr>
              <a:t>Neurochase have developed and patented the next generation of CNS delivery systems. The technology is highly effective, safe, scalable and poised to revolutionise CNS gene therapy delivery. Leading biotech companies have licensed this technology and know-how (IP Protected delivery strategies) for their drug development programs. Approval for clinical use expected 2025. </a:t>
            </a:r>
          </a:p>
          <a:p>
            <a:pPr algn="l">
              <a:lnSpc>
                <a:spcPts val="2000"/>
              </a:lnSpc>
              <a:spcBef>
                <a:spcPts val="0"/>
              </a:spcBef>
              <a:spcAft>
                <a:spcPts val="600"/>
              </a:spcAft>
              <a:buClr>
                <a:schemeClr val="accent1"/>
              </a:buClr>
              <a:buSzPct val="150000"/>
            </a:pPr>
            <a:r>
              <a:rPr lang="en-GB" sz="1600" b="1" dirty="0">
                <a:solidFill>
                  <a:schemeClr val="accent4">
                    <a:lumMod val="75000"/>
                  </a:schemeClr>
                </a:solidFill>
                <a:latin typeface="Nunito Sans" pitchFamily="2" charset="0"/>
                <a:ea typeface="Times New Roman" panose="02020603050405020304" pitchFamily="18" charset="0"/>
              </a:rPr>
              <a:t>ITL </a:t>
            </a:r>
            <a:r>
              <a:rPr lang="en-GB" sz="1600" b="1" dirty="0">
                <a:solidFill>
                  <a:schemeClr val="accent4">
                    <a:lumMod val="75000"/>
                  </a:schemeClr>
                </a:solidFill>
                <a:effectLst/>
                <a:latin typeface="Nunito Sans" pitchFamily="2" charset="0"/>
                <a:ea typeface="Times New Roman" panose="02020603050405020304" pitchFamily="18" charset="0"/>
              </a:rPr>
              <a:t>has been granted an exclusive global licence to use Neurochase’ platform technology, delivery methods IP and know-how for GDNF gene therapy administration for all CNS indications.</a:t>
            </a:r>
            <a:endParaRPr lang="en-GB" sz="1600" b="1" dirty="0">
              <a:solidFill>
                <a:schemeClr val="accent4">
                  <a:lumMod val="75000"/>
                </a:schemeClr>
              </a:solidFill>
              <a:latin typeface="Nunito Sans" pitchFamily="2" charset="0"/>
            </a:endParaRPr>
          </a:p>
          <a:p>
            <a:pPr algn="l">
              <a:lnSpc>
                <a:spcPts val="2000"/>
              </a:lnSpc>
              <a:spcBef>
                <a:spcPts val="0"/>
              </a:spcBef>
              <a:spcAft>
                <a:spcPts val="600"/>
              </a:spcAft>
              <a:buClr>
                <a:schemeClr val="accent1"/>
              </a:buClr>
              <a:buSzPct val="150000"/>
            </a:pPr>
            <a:r>
              <a:rPr lang="en-GB" sz="1600" dirty="0">
                <a:effectLst/>
                <a:latin typeface="Nunito Sans" pitchFamily="2" charset="0"/>
                <a:ea typeface="Times New Roman" panose="02020603050405020304" pitchFamily="18" charset="0"/>
              </a:rPr>
              <a:t>Access to this novel technology provides ITL with a key competitive advantage over all other GDNF gene therapies.</a:t>
            </a:r>
            <a:r>
              <a:rPr lang="en-GB" sz="1600" dirty="0">
                <a:latin typeface="Nunito Sans" pitchFamily="2" charset="0"/>
                <a:ea typeface="Times New Roman" panose="02020603050405020304" pitchFamily="18" charset="0"/>
              </a:rPr>
              <a:t> </a:t>
            </a:r>
          </a:p>
          <a:p>
            <a:pPr algn="l">
              <a:lnSpc>
                <a:spcPts val="2000"/>
              </a:lnSpc>
              <a:spcBef>
                <a:spcPts val="0"/>
              </a:spcBef>
              <a:spcAft>
                <a:spcPts val="600"/>
              </a:spcAft>
              <a:buClr>
                <a:schemeClr val="accent1"/>
              </a:buClr>
              <a:buSzPct val="150000"/>
            </a:pPr>
            <a:r>
              <a:rPr lang="en-GB" sz="1600" dirty="0">
                <a:latin typeface="Nunito Sans" pitchFamily="2" charset="0"/>
              </a:rPr>
              <a:t>The Neurochase licence agreement includes an access fee of £500,000,  payable in four equal quarterly tranches post completion of funding, an annual license fee of £50,000 and a royalty on net sales of 0.75%. The agreement makes provision for the supply of delivery devices at discounted prices. </a:t>
            </a:r>
            <a:endParaRPr lang="en-GB" dirty="0"/>
          </a:p>
          <a:p>
            <a:endParaRPr lang="en-GB" dirty="0"/>
          </a:p>
        </p:txBody>
      </p:sp>
      <p:pic>
        <p:nvPicPr>
          <p:cNvPr id="6" name="Picture 5" descr="A blue and white icon with a check mark&#10;&#10;Description automatically generated">
            <a:extLst>
              <a:ext uri="{FF2B5EF4-FFF2-40B4-BE49-F238E27FC236}">
                <a16:creationId xmlns:a16="http://schemas.microsoft.com/office/drawing/2014/main" id="{2840D528-D812-E9AA-A4B9-A5DD366243D6}"/>
              </a:ext>
            </a:extLst>
          </p:cNvPr>
          <p:cNvPicPr>
            <a:picLocks noChangeAspect="1"/>
          </p:cNvPicPr>
          <p:nvPr/>
        </p:nvPicPr>
        <p:blipFill>
          <a:blip r:embed="rId6"/>
          <a:stretch>
            <a:fillRect/>
          </a:stretch>
        </p:blipFill>
        <p:spPr>
          <a:xfrm>
            <a:off x="727588" y="2914044"/>
            <a:ext cx="242624" cy="229492"/>
          </a:xfrm>
          <a:prstGeom prst="rect">
            <a:avLst/>
          </a:prstGeom>
        </p:spPr>
      </p:pic>
      <p:pic>
        <p:nvPicPr>
          <p:cNvPr id="7" name="Picture 6" descr="A blue medical form with a blue dollar sign&#10;&#10;Description automatically generated">
            <a:extLst>
              <a:ext uri="{FF2B5EF4-FFF2-40B4-BE49-F238E27FC236}">
                <a16:creationId xmlns:a16="http://schemas.microsoft.com/office/drawing/2014/main" id="{DC3D3B0E-9BDF-503B-FAE2-77E0B186D5E0}"/>
              </a:ext>
            </a:extLst>
          </p:cNvPr>
          <p:cNvPicPr>
            <a:picLocks noChangeAspect="1"/>
          </p:cNvPicPr>
          <p:nvPr/>
        </p:nvPicPr>
        <p:blipFill>
          <a:blip r:embed="rId7"/>
          <a:stretch>
            <a:fillRect/>
          </a:stretch>
        </p:blipFill>
        <p:spPr>
          <a:xfrm>
            <a:off x="761505" y="3822900"/>
            <a:ext cx="208707" cy="229492"/>
          </a:xfrm>
          <a:prstGeom prst="rect">
            <a:avLst/>
          </a:prstGeom>
        </p:spPr>
      </p:pic>
      <p:pic>
        <p:nvPicPr>
          <p:cNvPr id="8" name="Picture 7" descr="A blue circle with black dots&#10;&#10;Description automatically generated">
            <a:extLst>
              <a:ext uri="{FF2B5EF4-FFF2-40B4-BE49-F238E27FC236}">
                <a16:creationId xmlns:a16="http://schemas.microsoft.com/office/drawing/2014/main" id="{8D58E725-2B80-49C9-A716-FEDF30737343}"/>
              </a:ext>
            </a:extLst>
          </p:cNvPr>
          <p:cNvPicPr>
            <a:picLocks noChangeAspect="1"/>
          </p:cNvPicPr>
          <p:nvPr/>
        </p:nvPicPr>
        <p:blipFill>
          <a:blip r:embed="rId8"/>
          <a:stretch>
            <a:fillRect/>
          </a:stretch>
        </p:blipFill>
        <p:spPr>
          <a:xfrm>
            <a:off x="727588" y="1471206"/>
            <a:ext cx="239424" cy="239424"/>
          </a:xfrm>
          <a:prstGeom prst="rect">
            <a:avLst/>
          </a:prstGeom>
        </p:spPr>
      </p:pic>
    </p:spTree>
    <p:extLst>
      <p:ext uri="{BB962C8B-B14F-4D97-AF65-F5344CB8AC3E}">
        <p14:creationId xmlns:p14="http://schemas.microsoft.com/office/powerpoint/2010/main" val="124310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7A719A-7EED-4D57-4FFC-9BBC725B2173}"/>
              </a:ext>
            </a:extLst>
          </p:cNvPr>
          <p:cNvSpPr/>
          <p:nvPr/>
        </p:nvSpPr>
        <p:spPr>
          <a:xfrm>
            <a:off x="0" y="0"/>
            <a:ext cx="12192000" cy="6858000"/>
          </a:xfrm>
          <a:prstGeom prst="rect">
            <a:avLst/>
          </a:prstGeom>
          <a:solidFill>
            <a:srgbClr val="E5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6E2E01-DC6A-E383-F1BF-86FB5D7C8402}"/>
              </a:ext>
            </a:extLst>
          </p:cNvPr>
          <p:cNvPicPr>
            <a:picLocks noChangeAspect="1"/>
          </p:cNvPicPr>
          <p:nvPr/>
        </p:nvPicPr>
        <p:blipFill>
          <a:blip r:embed="rId2"/>
          <a:stretch>
            <a:fillRect/>
          </a:stretch>
        </p:blipFill>
        <p:spPr>
          <a:xfrm>
            <a:off x="344153" y="234532"/>
            <a:ext cx="2161117" cy="270140"/>
          </a:xfrm>
          <a:prstGeom prst="rect">
            <a:avLst/>
          </a:prstGeom>
        </p:spPr>
      </p:pic>
      <p:sp>
        <p:nvSpPr>
          <p:cNvPr id="4" name="TextBox 3">
            <a:extLst>
              <a:ext uri="{FF2B5EF4-FFF2-40B4-BE49-F238E27FC236}">
                <a16:creationId xmlns:a16="http://schemas.microsoft.com/office/drawing/2014/main" id="{C5498D8B-C3EC-9930-E6B4-154B1C62694F}"/>
              </a:ext>
            </a:extLst>
          </p:cNvPr>
          <p:cNvSpPr txBox="1"/>
          <p:nvPr/>
        </p:nvSpPr>
        <p:spPr>
          <a:xfrm>
            <a:off x="2663828" y="180322"/>
            <a:ext cx="6221575" cy="400110"/>
          </a:xfrm>
          <a:prstGeom prst="rect">
            <a:avLst/>
          </a:prstGeom>
          <a:noFill/>
          <a:effectLst>
            <a:outerShdw blurRad="152400" dist="317500" dir="5400000" sx="90000" sy="-19000" rotWithShape="0">
              <a:prstClr val="black">
                <a:alpha val="15000"/>
              </a:prstClr>
            </a:outerShdw>
            <a:reflection stA="50000" endA="300" endPos="55000" dist="295074" dir="5400000" sy="-100000" algn="bl" rotWithShape="0"/>
          </a:effectLst>
        </p:spPr>
        <p:txBody>
          <a:bodyPr wrap="none" rtlCol="0">
            <a:spAutoFit/>
          </a:bodyPr>
          <a:lstStyle/>
          <a:p>
            <a:r>
              <a:rPr lang="en-US" sz="2000" b="1" dirty="0">
                <a:solidFill>
                  <a:srgbClr val="56BBE3"/>
                </a:solidFill>
                <a:effectLst>
                  <a:glow>
                    <a:schemeClr val="accent1">
                      <a:alpha val="40000"/>
                    </a:schemeClr>
                  </a:glow>
                </a:effectLst>
                <a:latin typeface="Nunito Sans Normal" pitchFamily="2" charset="77"/>
              </a:rPr>
              <a:t>Neurochase’s CNS Delivery Technology advantage</a:t>
            </a:r>
            <a:endParaRPr lang="en-US" sz="2000" b="1" dirty="0">
              <a:solidFill>
                <a:schemeClr val="accent4">
                  <a:lumMod val="75000"/>
                </a:schemeClr>
              </a:solidFill>
              <a:effectLst>
                <a:glow>
                  <a:schemeClr val="accent1">
                    <a:alpha val="40000"/>
                  </a:schemeClr>
                </a:glow>
              </a:effectLst>
              <a:latin typeface="Nunito Sans Normal" pitchFamily="2" charset="77"/>
            </a:endParaRPr>
          </a:p>
        </p:txBody>
      </p:sp>
      <p:sp>
        <p:nvSpPr>
          <p:cNvPr id="5" name="TextBox 4">
            <a:extLst>
              <a:ext uri="{FF2B5EF4-FFF2-40B4-BE49-F238E27FC236}">
                <a16:creationId xmlns:a16="http://schemas.microsoft.com/office/drawing/2014/main" id="{57E4AF22-BB1F-14A8-0C0B-9BCDCD0D3AE2}"/>
              </a:ext>
            </a:extLst>
          </p:cNvPr>
          <p:cNvSpPr txBox="1"/>
          <p:nvPr/>
        </p:nvSpPr>
        <p:spPr>
          <a:xfrm>
            <a:off x="216147" y="6000598"/>
            <a:ext cx="6071998" cy="738664"/>
          </a:xfrm>
          <a:prstGeom prst="rect">
            <a:avLst/>
          </a:prstGeom>
          <a:noFill/>
        </p:spPr>
        <p:txBody>
          <a:bodyPr wrap="square" rtlCol="0">
            <a:spAutoFit/>
          </a:bodyPr>
          <a:lstStyle/>
          <a:p>
            <a:pPr>
              <a:spcBef>
                <a:spcPts val="0"/>
              </a:spcBef>
              <a:spcAft>
                <a:spcPts val="600"/>
              </a:spcAft>
              <a:buClr>
                <a:schemeClr val="accent1"/>
              </a:buClr>
              <a:buSzPct val="150000"/>
            </a:pPr>
            <a:r>
              <a:rPr lang="en-GB" sz="1400" dirty="0" err="1">
                <a:latin typeface="Nunito Sans Normal" pitchFamily="2" charset="77"/>
              </a:rPr>
              <a:t>Neurochase</a:t>
            </a:r>
            <a:r>
              <a:rPr lang="en-GB" sz="1400" dirty="0">
                <a:latin typeface="Nunito Sans Normal" pitchFamily="2" charset="77"/>
              </a:rPr>
              <a:t> Ltd are developing the next generation of CNS delivery systems, with a focus on safety, simplicity and scalability. The device is expected to be CE marked and approved for clinical use by Q2 2025. </a:t>
            </a:r>
          </a:p>
        </p:txBody>
      </p:sp>
      <p:sp>
        <p:nvSpPr>
          <p:cNvPr id="6" name="TextBox 5">
            <a:extLst>
              <a:ext uri="{FF2B5EF4-FFF2-40B4-BE49-F238E27FC236}">
                <a16:creationId xmlns:a16="http://schemas.microsoft.com/office/drawing/2014/main" id="{45ECCB39-A866-C7A3-464B-57963CAC0738}"/>
              </a:ext>
            </a:extLst>
          </p:cNvPr>
          <p:cNvSpPr txBox="1"/>
          <p:nvPr/>
        </p:nvSpPr>
        <p:spPr>
          <a:xfrm>
            <a:off x="6228247" y="1254923"/>
            <a:ext cx="4471416" cy="846386"/>
          </a:xfrm>
          <a:prstGeom prst="rect">
            <a:avLst/>
          </a:prstGeom>
          <a:noFill/>
        </p:spPr>
        <p:txBody>
          <a:bodyPr wrap="square">
            <a:spAutoFit/>
          </a:bodyPr>
          <a:lstStyle/>
          <a:p>
            <a:r>
              <a:rPr lang="en-US" sz="1300" b="1" dirty="0">
                <a:latin typeface="Nunito Sans Normal" pitchFamily="2" charset="77"/>
                <a:cs typeface="Poppins" pitchFamily="2" charset="77"/>
              </a:rPr>
              <a:t>EFFECTIVE &amp; ACCURATE</a:t>
            </a:r>
          </a:p>
          <a:p>
            <a:r>
              <a:rPr lang="en-US" sz="1200" dirty="0">
                <a:latin typeface="Nunito Sans Normal" pitchFamily="2" charset="77"/>
                <a:cs typeface="Poppins" pitchFamily="2" charset="77"/>
              </a:rPr>
              <a:t>Bypasses the Blood Brain Barrier and delivers</a:t>
            </a:r>
          </a:p>
          <a:p>
            <a:r>
              <a:rPr lang="en-US" sz="1200" dirty="0">
                <a:latin typeface="Nunito Sans Normal" pitchFamily="2" charset="77"/>
                <a:cs typeface="Poppins" pitchFamily="2" charset="77"/>
              </a:rPr>
              <a:t>to precise locations in the brain, massively increasing</a:t>
            </a:r>
          </a:p>
          <a:p>
            <a:r>
              <a:rPr lang="en-US" sz="1200" dirty="0">
                <a:latin typeface="Nunito Sans Normal" pitchFamily="2" charset="77"/>
                <a:cs typeface="Poppins" pitchFamily="2" charset="77"/>
              </a:rPr>
              <a:t>the likelihood of success</a:t>
            </a:r>
            <a:r>
              <a:rPr lang="en-US" sz="1200" dirty="0">
                <a:latin typeface="Poppins" pitchFamily="2" charset="77"/>
                <a:cs typeface="Poppins" pitchFamily="2" charset="77"/>
              </a:rPr>
              <a:t>.</a:t>
            </a:r>
          </a:p>
        </p:txBody>
      </p:sp>
      <p:sp>
        <p:nvSpPr>
          <p:cNvPr id="9" name="TextBox 8">
            <a:extLst>
              <a:ext uri="{FF2B5EF4-FFF2-40B4-BE49-F238E27FC236}">
                <a16:creationId xmlns:a16="http://schemas.microsoft.com/office/drawing/2014/main" id="{ACC84441-475D-306D-4FD4-9E7FDF8C635F}"/>
              </a:ext>
            </a:extLst>
          </p:cNvPr>
          <p:cNvSpPr txBox="1"/>
          <p:nvPr/>
        </p:nvSpPr>
        <p:spPr>
          <a:xfrm>
            <a:off x="6228247" y="2346003"/>
            <a:ext cx="6071998" cy="477054"/>
          </a:xfrm>
          <a:prstGeom prst="rect">
            <a:avLst/>
          </a:prstGeom>
          <a:noFill/>
        </p:spPr>
        <p:txBody>
          <a:bodyPr wrap="square">
            <a:spAutoFit/>
          </a:bodyPr>
          <a:lstStyle/>
          <a:p>
            <a:r>
              <a:rPr lang="en-US" sz="1300" b="1" dirty="0">
                <a:latin typeface="Nunito Sans Normal" pitchFamily="2" charset="77"/>
                <a:cs typeface="Poppins" pitchFamily="2" charset="77"/>
              </a:rPr>
              <a:t>FAST</a:t>
            </a:r>
          </a:p>
          <a:p>
            <a:r>
              <a:rPr lang="en-US" sz="1200" dirty="0">
                <a:latin typeface="Nunito Sans Normal" pitchFamily="2" charset="77"/>
                <a:cs typeface="Poppins" pitchFamily="2" charset="77"/>
              </a:rPr>
              <a:t>The system should allow for significantly reduced operating times</a:t>
            </a:r>
            <a:endParaRPr lang="en-US" sz="1300" b="1" dirty="0">
              <a:latin typeface="Nunito Sans Normal" pitchFamily="2" charset="77"/>
              <a:cs typeface="Poppins" pitchFamily="2" charset="77"/>
            </a:endParaRPr>
          </a:p>
        </p:txBody>
      </p:sp>
      <p:sp>
        <p:nvSpPr>
          <p:cNvPr id="10" name="TextBox 9">
            <a:extLst>
              <a:ext uri="{FF2B5EF4-FFF2-40B4-BE49-F238E27FC236}">
                <a16:creationId xmlns:a16="http://schemas.microsoft.com/office/drawing/2014/main" id="{183C2594-B759-2BD5-FD1A-1B2470E58C56}"/>
              </a:ext>
            </a:extLst>
          </p:cNvPr>
          <p:cNvSpPr txBox="1"/>
          <p:nvPr/>
        </p:nvSpPr>
        <p:spPr>
          <a:xfrm>
            <a:off x="6228247" y="3170627"/>
            <a:ext cx="5730621" cy="1046440"/>
          </a:xfrm>
          <a:prstGeom prst="rect">
            <a:avLst/>
          </a:prstGeom>
          <a:noFill/>
        </p:spPr>
        <p:txBody>
          <a:bodyPr wrap="square">
            <a:spAutoFit/>
          </a:bodyPr>
          <a:lstStyle/>
          <a:p>
            <a:r>
              <a:rPr lang="en-US" sz="1300" b="1" dirty="0">
                <a:latin typeface="Nunito Sans Normal" pitchFamily="2" charset="77"/>
                <a:cs typeface="Poppins" pitchFamily="2" charset="77"/>
              </a:rPr>
              <a:t>SIMPLE</a:t>
            </a:r>
          </a:p>
          <a:p>
            <a:r>
              <a:rPr lang="en-US" sz="1200" dirty="0">
                <a:latin typeface="Nunito Sans Normal" pitchFamily="2" charset="77"/>
                <a:cs typeface="Poppins" pitchFamily="2" charset="77"/>
              </a:rPr>
              <a:t>Surgeons can concentrate on the surgery with </a:t>
            </a:r>
            <a:r>
              <a:rPr lang="en-US" sz="1200" u="sng" dirty="0">
                <a:latin typeface="Nunito Sans Normal" pitchFamily="2" charset="77"/>
                <a:cs typeface="Poppins" pitchFamily="2" charset="77"/>
              </a:rPr>
              <a:t>all measurements planned and prepared in advance</a:t>
            </a:r>
            <a:r>
              <a:rPr lang="en-US" sz="1200" dirty="0">
                <a:latin typeface="Nunito Sans Normal" pitchFamily="2" charset="77"/>
                <a:cs typeface="Poppins" pitchFamily="2" charset="77"/>
              </a:rPr>
              <a:t>. The Infusion is plug &amp; play outside of theatre.  MRI not required during surgery</a:t>
            </a:r>
            <a:endParaRPr lang="en-US" sz="1300" dirty="0">
              <a:latin typeface="Nunito Sans Normal" pitchFamily="2" charset="77"/>
              <a:cs typeface="Poppins" pitchFamily="2" charset="77"/>
            </a:endParaRPr>
          </a:p>
          <a:p>
            <a:endParaRPr lang="en-US" sz="1300" dirty="0">
              <a:latin typeface="Poppins" pitchFamily="2" charset="77"/>
              <a:cs typeface="Poppins" pitchFamily="2" charset="77"/>
            </a:endParaRPr>
          </a:p>
        </p:txBody>
      </p:sp>
      <p:sp>
        <p:nvSpPr>
          <p:cNvPr id="12" name="TextBox 11">
            <a:extLst>
              <a:ext uri="{FF2B5EF4-FFF2-40B4-BE49-F238E27FC236}">
                <a16:creationId xmlns:a16="http://schemas.microsoft.com/office/drawing/2014/main" id="{844C9F4E-CC3B-A798-7C52-E9722D7CDD7B}"/>
              </a:ext>
            </a:extLst>
          </p:cNvPr>
          <p:cNvSpPr txBox="1"/>
          <p:nvPr/>
        </p:nvSpPr>
        <p:spPr>
          <a:xfrm>
            <a:off x="6228247" y="4169718"/>
            <a:ext cx="5610225" cy="846386"/>
          </a:xfrm>
          <a:prstGeom prst="rect">
            <a:avLst/>
          </a:prstGeom>
          <a:noFill/>
        </p:spPr>
        <p:txBody>
          <a:bodyPr wrap="square">
            <a:spAutoFit/>
          </a:bodyPr>
          <a:lstStyle/>
          <a:p>
            <a:r>
              <a:rPr lang="en-US" sz="1300" b="1" dirty="0">
                <a:latin typeface="Nunito Sans Normal" pitchFamily="2" charset="77"/>
                <a:cs typeface="Poppins" pitchFamily="2" charset="77"/>
              </a:rPr>
              <a:t>SAFE</a:t>
            </a:r>
          </a:p>
          <a:p>
            <a:r>
              <a:rPr lang="en-US" sz="1200" dirty="0">
                <a:latin typeface="Nunito Sans Normal" pitchFamily="2" charset="77"/>
                <a:cs typeface="Poppins" pitchFamily="2" charset="77"/>
              </a:rPr>
              <a:t>Reduces chances of human error, trauma, infection</a:t>
            </a:r>
            <a:r>
              <a:rPr lang="en-US" sz="1200" dirty="0">
                <a:solidFill>
                  <a:srgbClr val="FF0000"/>
                </a:solidFill>
                <a:latin typeface="Nunito Sans Normal" pitchFamily="2" charset="77"/>
                <a:cs typeface="Poppins" pitchFamily="2" charset="77"/>
              </a:rPr>
              <a:t>,</a:t>
            </a:r>
            <a:r>
              <a:rPr lang="en-US" sz="1200" dirty="0">
                <a:latin typeface="Nunito Sans Normal" pitchFamily="2" charset="77"/>
                <a:cs typeface="Poppins" pitchFamily="2" charset="77"/>
              </a:rPr>
              <a:t> cannula displacement, chance of wrong dosing, exposure to biohazardous therapy. Patient monitored during infusions whilst awake (only local anesthesia required) </a:t>
            </a:r>
          </a:p>
        </p:txBody>
      </p:sp>
      <p:sp>
        <p:nvSpPr>
          <p:cNvPr id="13" name="TextBox 12">
            <a:extLst>
              <a:ext uri="{FF2B5EF4-FFF2-40B4-BE49-F238E27FC236}">
                <a16:creationId xmlns:a16="http://schemas.microsoft.com/office/drawing/2014/main" id="{29F897CD-4B33-BB15-32F3-4C8D16C0077A}"/>
              </a:ext>
            </a:extLst>
          </p:cNvPr>
          <p:cNvSpPr txBox="1"/>
          <p:nvPr/>
        </p:nvSpPr>
        <p:spPr>
          <a:xfrm>
            <a:off x="6228247" y="5186990"/>
            <a:ext cx="5660772" cy="846386"/>
          </a:xfrm>
          <a:prstGeom prst="rect">
            <a:avLst/>
          </a:prstGeom>
          <a:noFill/>
        </p:spPr>
        <p:txBody>
          <a:bodyPr wrap="square">
            <a:spAutoFit/>
          </a:bodyPr>
          <a:lstStyle/>
          <a:p>
            <a:r>
              <a:rPr lang="en-US" sz="1300" b="1" dirty="0">
                <a:latin typeface="Nunito Sans Normal" pitchFamily="2" charset="77"/>
                <a:cs typeface="Poppins" pitchFamily="2" charset="77"/>
              </a:rPr>
              <a:t>SCALEABLE</a:t>
            </a:r>
          </a:p>
          <a:p>
            <a:r>
              <a:rPr lang="en-US" sz="1200" dirty="0">
                <a:latin typeface="Nunito Sans Normal" pitchFamily="2" charset="77"/>
                <a:cs typeface="Poppins" pitchFamily="2" charset="77"/>
              </a:rPr>
              <a:t>Simplified workflow. Surgical expertise not required. Short theatre time. Short infusion time. Cost effective &amp; requires a fraction of the drug compared to systemic delivery </a:t>
            </a:r>
          </a:p>
        </p:txBody>
      </p:sp>
      <p:sp>
        <p:nvSpPr>
          <p:cNvPr id="19" name="TextBox 18">
            <a:extLst>
              <a:ext uri="{FF2B5EF4-FFF2-40B4-BE49-F238E27FC236}">
                <a16:creationId xmlns:a16="http://schemas.microsoft.com/office/drawing/2014/main" id="{1A74C10E-8089-D712-EE30-4D85C6C4EECD}"/>
              </a:ext>
            </a:extLst>
          </p:cNvPr>
          <p:cNvSpPr txBox="1"/>
          <p:nvPr/>
        </p:nvSpPr>
        <p:spPr>
          <a:xfrm>
            <a:off x="6288145" y="6126992"/>
            <a:ext cx="5383741" cy="584775"/>
          </a:xfrm>
          <a:prstGeom prst="rect">
            <a:avLst/>
          </a:prstGeom>
          <a:noFill/>
        </p:spPr>
        <p:txBody>
          <a:bodyPr wrap="square">
            <a:spAutoFit/>
          </a:bodyPr>
          <a:lstStyle/>
          <a:p>
            <a:r>
              <a:rPr lang="en-GB" sz="1600" b="1" dirty="0">
                <a:solidFill>
                  <a:schemeClr val="accent4">
                    <a:lumMod val="75000"/>
                  </a:schemeClr>
                </a:solidFill>
                <a:latin typeface="Nunito Sans Normal" pitchFamily="2" charset="77"/>
              </a:rPr>
              <a:t>ITL has an exclusive worldwide licence </a:t>
            </a:r>
            <a:r>
              <a:rPr lang="en-GB" sz="1600" b="1" dirty="0">
                <a:solidFill>
                  <a:schemeClr val="accent4">
                    <a:lumMod val="75000"/>
                  </a:schemeClr>
                </a:solidFill>
                <a:effectLst/>
                <a:latin typeface="Nunito Sans Normal" pitchFamily="2" charset="77"/>
                <a:ea typeface="Times New Roman" panose="02020603050405020304" pitchFamily="18" charset="0"/>
              </a:rPr>
              <a:t>for the Neurochase drug delivery system</a:t>
            </a:r>
            <a:endParaRPr lang="en-US" sz="1600" dirty="0">
              <a:solidFill>
                <a:schemeClr val="accent4">
                  <a:lumMod val="75000"/>
                </a:schemeClr>
              </a:solidFill>
            </a:endParaRPr>
          </a:p>
        </p:txBody>
      </p:sp>
      <p:sp>
        <p:nvSpPr>
          <p:cNvPr id="21" name="TextBox 20">
            <a:extLst>
              <a:ext uri="{FF2B5EF4-FFF2-40B4-BE49-F238E27FC236}">
                <a16:creationId xmlns:a16="http://schemas.microsoft.com/office/drawing/2014/main" id="{E9158525-114E-FFBC-0B65-E81F8B82EC82}"/>
              </a:ext>
            </a:extLst>
          </p:cNvPr>
          <p:cNvSpPr txBox="1"/>
          <p:nvPr/>
        </p:nvSpPr>
        <p:spPr>
          <a:xfrm>
            <a:off x="216147" y="780408"/>
            <a:ext cx="5505577" cy="523220"/>
          </a:xfrm>
          <a:prstGeom prst="rect">
            <a:avLst/>
          </a:prstGeom>
          <a:noFill/>
        </p:spPr>
        <p:txBody>
          <a:bodyPr wrap="square">
            <a:spAutoFit/>
          </a:bodyPr>
          <a:lstStyle/>
          <a:p>
            <a:pPr>
              <a:spcBef>
                <a:spcPts val="0"/>
              </a:spcBef>
              <a:spcAft>
                <a:spcPts val="600"/>
              </a:spcAft>
              <a:buClr>
                <a:schemeClr val="accent1"/>
              </a:buClr>
              <a:buSzPct val="150000"/>
            </a:pPr>
            <a:r>
              <a:rPr lang="en-GB" sz="1400" b="1" dirty="0">
                <a:solidFill>
                  <a:schemeClr val="accent4">
                    <a:lumMod val="75000"/>
                  </a:schemeClr>
                </a:solidFill>
                <a:latin typeface="Nunito Sans Normal" pitchFamily="2" charset="77"/>
              </a:rPr>
              <a:t>The success of any GDNF therapy is dependent on safe accurate and direct delivery to disease-relevant targets within the brain</a:t>
            </a:r>
          </a:p>
        </p:txBody>
      </p:sp>
      <p:pic>
        <p:nvPicPr>
          <p:cNvPr id="22" name="Picture 21" descr="Blue text on a black background&#10;&#10;Description automatically generated">
            <a:extLst>
              <a:ext uri="{FF2B5EF4-FFF2-40B4-BE49-F238E27FC236}">
                <a16:creationId xmlns:a16="http://schemas.microsoft.com/office/drawing/2014/main" id="{8847AB79-375D-A468-404E-911ECB007628}"/>
              </a:ext>
            </a:extLst>
          </p:cNvPr>
          <p:cNvPicPr>
            <a:picLocks noChangeAspect="1"/>
          </p:cNvPicPr>
          <p:nvPr/>
        </p:nvPicPr>
        <p:blipFill>
          <a:blip r:embed="rId3"/>
          <a:stretch>
            <a:fillRect/>
          </a:stretch>
        </p:blipFill>
        <p:spPr>
          <a:xfrm>
            <a:off x="10128475" y="167805"/>
            <a:ext cx="1671802" cy="562418"/>
          </a:xfrm>
          <a:prstGeom prst="rect">
            <a:avLst/>
          </a:prstGeom>
        </p:spPr>
      </p:pic>
      <p:sp>
        <p:nvSpPr>
          <p:cNvPr id="24" name="TextBox 23">
            <a:extLst>
              <a:ext uri="{FF2B5EF4-FFF2-40B4-BE49-F238E27FC236}">
                <a16:creationId xmlns:a16="http://schemas.microsoft.com/office/drawing/2014/main" id="{157D36EA-9DD4-6F82-8B36-8E66BBE0FAEA}"/>
              </a:ext>
            </a:extLst>
          </p:cNvPr>
          <p:cNvSpPr txBox="1"/>
          <p:nvPr/>
        </p:nvSpPr>
        <p:spPr>
          <a:xfrm>
            <a:off x="6228247" y="841963"/>
            <a:ext cx="4324658" cy="307777"/>
          </a:xfrm>
          <a:prstGeom prst="rect">
            <a:avLst/>
          </a:prstGeom>
          <a:noFill/>
        </p:spPr>
        <p:txBody>
          <a:bodyPr wrap="square">
            <a:spAutoFit/>
          </a:bodyPr>
          <a:lstStyle/>
          <a:p>
            <a:r>
              <a:rPr lang="en-GB" sz="1400" b="1" dirty="0">
                <a:solidFill>
                  <a:schemeClr val="accent4">
                    <a:lumMod val="75000"/>
                  </a:schemeClr>
                </a:solidFill>
                <a:latin typeface="Nunito Sans Normal" pitchFamily="2" charset="77"/>
              </a:rPr>
              <a:t>The Neurochase Acute Delivery System is</a:t>
            </a:r>
            <a:endParaRPr lang="en-US" sz="1400" dirty="0">
              <a:solidFill>
                <a:schemeClr val="accent4">
                  <a:lumMod val="75000"/>
                </a:schemeClr>
              </a:solidFill>
            </a:endParaRPr>
          </a:p>
        </p:txBody>
      </p:sp>
      <p:pic>
        <p:nvPicPr>
          <p:cNvPr id="31" name="Picture 30" descr="A close-up of a person's arm with a needle in their hand&#10;&#10;Description automatically generated">
            <a:extLst>
              <a:ext uri="{FF2B5EF4-FFF2-40B4-BE49-F238E27FC236}">
                <a16:creationId xmlns:a16="http://schemas.microsoft.com/office/drawing/2014/main" id="{8163FF8D-309C-26BC-4529-79B24CD9F0C4}"/>
              </a:ext>
            </a:extLst>
          </p:cNvPr>
          <p:cNvPicPr>
            <a:picLocks noChangeAspect="1"/>
          </p:cNvPicPr>
          <p:nvPr/>
        </p:nvPicPr>
        <p:blipFill>
          <a:blip r:embed="rId4"/>
          <a:stretch>
            <a:fillRect/>
          </a:stretch>
        </p:blipFill>
        <p:spPr>
          <a:xfrm>
            <a:off x="1370757" y="1206500"/>
            <a:ext cx="4610100" cy="4445000"/>
          </a:xfrm>
          <a:prstGeom prst="rect">
            <a:avLst/>
          </a:prstGeom>
        </p:spPr>
      </p:pic>
      <p:pic>
        <p:nvPicPr>
          <p:cNvPr id="33" name="Picture 32" descr="A black and blue logo&#10;&#10;Description automatically generated">
            <a:extLst>
              <a:ext uri="{FF2B5EF4-FFF2-40B4-BE49-F238E27FC236}">
                <a16:creationId xmlns:a16="http://schemas.microsoft.com/office/drawing/2014/main" id="{8D1B8718-0880-8A3C-A580-72F033562B8F}"/>
              </a:ext>
            </a:extLst>
          </p:cNvPr>
          <p:cNvPicPr>
            <a:picLocks noChangeAspect="1"/>
          </p:cNvPicPr>
          <p:nvPr/>
        </p:nvPicPr>
        <p:blipFill>
          <a:blip r:embed="rId5"/>
          <a:stretch>
            <a:fillRect/>
          </a:stretch>
        </p:blipFill>
        <p:spPr>
          <a:xfrm>
            <a:off x="1670028" y="4664545"/>
            <a:ext cx="1423368" cy="231145"/>
          </a:xfrm>
          <a:prstGeom prst="rect">
            <a:avLst/>
          </a:prstGeom>
        </p:spPr>
      </p:pic>
    </p:spTree>
    <p:extLst>
      <p:ext uri="{BB962C8B-B14F-4D97-AF65-F5344CB8AC3E}">
        <p14:creationId xmlns:p14="http://schemas.microsoft.com/office/powerpoint/2010/main" val="143616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6617</TotalTime>
  <Words>3121</Words>
  <Application>Microsoft Macintosh PowerPoint</Application>
  <PresentationFormat>Widescreen</PresentationFormat>
  <Paragraphs>187</Paragraphs>
  <Slides>18</Slides>
  <Notes>15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Nunito Sans Normal</vt:lpstr>
      <vt:lpstr>Times New Roman</vt:lpstr>
      <vt:lpstr>Nunito Sans</vt:lpstr>
      <vt:lpstr>-webkit-standard</vt:lpstr>
      <vt:lpstr>Poppins</vt:lpstr>
      <vt:lpstr>Calibri</vt:lpstr>
      <vt:lpstr>Segoe UI</vt:lpstr>
      <vt:lpstr>Symbol</vt:lpstr>
      <vt:lpstr>Aptos</vt:lpstr>
      <vt:lpstr>Arial</vt:lpstr>
      <vt:lpstr>Calibri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Kane</dc:creator>
  <cp:lastModifiedBy>Duncan Kane</cp:lastModifiedBy>
  <cp:revision>254</cp:revision>
  <cp:lastPrinted>2024-10-11T10:04:25Z</cp:lastPrinted>
  <dcterms:created xsi:type="dcterms:W3CDTF">2024-07-28T14:06:39Z</dcterms:created>
  <dcterms:modified xsi:type="dcterms:W3CDTF">2024-11-15T10:34:44Z</dcterms:modified>
</cp:coreProperties>
</file>